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2" r:id="rId3"/>
    <p:sldId id="273" r:id="rId4"/>
    <p:sldId id="274" r:id="rId5"/>
    <p:sldId id="258" r:id="rId6"/>
    <p:sldId id="257" r:id="rId7"/>
    <p:sldId id="259" r:id="rId8"/>
    <p:sldId id="265" r:id="rId9"/>
    <p:sldId id="260" r:id="rId10"/>
    <p:sldId id="275" r:id="rId11"/>
    <p:sldId id="261" r:id="rId12"/>
    <p:sldId id="262" r:id="rId13"/>
    <p:sldId id="263" r:id="rId14"/>
    <p:sldId id="264" r:id="rId15"/>
    <p:sldId id="266" r:id="rId16"/>
    <p:sldId id="268" r:id="rId17"/>
    <p:sldId id="269" r:id="rId18"/>
    <p:sldId id="270" r:id="rId19"/>
    <p:sldId id="271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253" autoAdjust="0"/>
  </p:normalViewPr>
  <p:slideViewPr>
    <p:cSldViewPr>
      <p:cViewPr>
        <p:scale>
          <a:sx n="74" d="100"/>
          <a:sy n="74" d="100"/>
        </p:scale>
        <p:origin x="-1690" y="-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96C6C82-FF32-481E-AEB8-52BA70DAD7D5}" type="datetimeFigureOut">
              <a:rPr lang="en-US" smtClean="0"/>
              <a:t>4/28/2017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4/28/2017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4/28/2017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4/28/2017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4/28/2017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4/28/2017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4/28/2017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4/28/2017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96C6C82-FF32-481E-AEB8-52BA70DAD7D5}" type="datetimeFigureOut">
              <a:rPr lang="en-US" smtClean="0"/>
              <a:t>4/28/2017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4/28/2017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4/28/2017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96C6C82-FF32-481E-AEB8-52BA70DAD7D5}" type="datetimeFigureOut">
              <a:rPr lang="en-US" smtClean="0"/>
              <a:t>4/28/2017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fpany.org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hyperlink" Target="mailto:dan@timinslaw.co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fpany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752601"/>
            <a:ext cx="8001000" cy="1829761"/>
          </a:xfrm>
        </p:spPr>
        <p:txBody>
          <a:bodyPr>
            <a:normAutofit/>
          </a:bodyPr>
          <a:lstStyle/>
          <a:p>
            <a:r>
              <a:rPr lang="en-US" sz="3600" dirty="0" smtClean="0"/>
              <a:t>New York Public Library:</a:t>
            </a:r>
            <a:br>
              <a:rPr lang="en-US" sz="3600" dirty="0" smtClean="0"/>
            </a:br>
            <a:r>
              <a:rPr lang="en-US" sz="3200" dirty="0" smtClean="0"/>
              <a:t>Science, Industry and Business Library</a:t>
            </a:r>
            <a:br>
              <a:rPr lang="en-US" sz="3200" dirty="0" smtClean="0"/>
            </a:b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3733800"/>
            <a:ext cx="7696200" cy="1447800"/>
          </a:xfrm>
        </p:spPr>
        <p:txBody>
          <a:bodyPr>
            <a:normAutofit/>
          </a:bodyPr>
          <a:lstStyle/>
          <a:p>
            <a:r>
              <a:rPr lang="en-US" sz="2800" i="1" dirty="0"/>
              <a:t>Preserve Family Assets &amp; Age With Dignity:</a:t>
            </a:r>
            <a:br>
              <a:rPr lang="en-US" sz="2800" i="1" dirty="0"/>
            </a:br>
            <a:endParaRPr lang="en-US" sz="1200" i="1" dirty="0" smtClean="0"/>
          </a:p>
          <a:p>
            <a:r>
              <a:rPr lang="en-US" sz="2800" i="1" dirty="0" smtClean="0"/>
              <a:t>Long </a:t>
            </a:r>
            <a:r>
              <a:rPr lang="en-US" sz="2800" i="1" dirty="0"/>
              <a:t>Term Care </a:t>
            </a:r>
            <a:r>
              <a:rPr lang="en-US" sz="2800" i="1" dirty="0" smtClean="0"/>
              <a:t>and Medicaid Planning</a:t>
            </a:r>
            <a:endParaRPr lang="en-US" sz="2800" i="1" dirty="0"/>
          </a:p>
        </p:txBody>
      </p:sp>
      <p:pic>
        <p:nvPicPr>
          <p:cNvPr id="4" name="Picture 2" descr="Financial Planning Association - New York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4776"/>
            <a:ext cx="3865211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8302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3200" dirty="0"/>
              <a:t>All information contained in these pages is for informational purposes only. It should not be considered legal advise. Please consult an attorney before taking any steps based on this information.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u="sng" dirty="0">
                <a:solidFill>
                  <a:schemeClr val="tx1"/>
                </a:solidFill>
              </a:rPr>
              <a:t>Disclaimer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5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Providing for personal care as we or our family members age</a:t>
            </a:r>
          </a:p>
          <a:p>
            <a:r>
              <a:rPr lang="en-US" dirty="0" smtClean="0"/>
              <a:t>Providing an opportunity to stay in our homes while receiving care</a:t>
            </a:r>
          </a:p>
          <a:p>
            <a:r>
              <a:rPr lang="en-US" dirty="0"/>
              <a:t>Preserving family wealth</a:t>
            </a:r>
          </a:p>
          <a:p>
            <a:r>
              <a:rPr lang="en-US" dirty="0" smtClean="0"/>
              <a:t>Preparing for many years of care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Are We Talking About?</a:t>
            </a:r>
            <a:endParaRPr lang="en-US" dirty="0"/>
          </a:p>
        </p:txBody>
      </p:sp>
      <p:pic>
        <p:nvPicPr>
          <p:cNvPr id="8194" name="Picture 2" descr="C:\Users\Daniel\AppData\Local\Microsoft\Windows\Temporary Internet Files\Content.IE5\KYA880P7\MC9004231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733800"/>
            <a:ext cx="2437486" cy="2437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14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Individual in Need</a:t>
            </a:r>
          </a:p>
          <a:p>
            <a:r>
              <a:rPr lang="en-US" dirty="0" smtClean="0"/>
              <a:t>Family Members (sometimes)</a:t>
            </a:r>
          </a:p>
          <a:p>
            <a:pPr lvl="1"/>
            <a:r>
              <a:rPr lang="en-US" dirty="0" smtClean="0"/>
              <a:t>Health Care Agent</a:t>
            </a:r>
          </a:p>
          <a:p>
            <a:pPr lvl="1"/>
            <a:r>
              <a:rPr lang="en-US" dirty="0" smtClean="0"/>
              <a:t>“Attorney in Fact” on Power of Attorney</a:t>
            </a:r>
          </a:p>
          <a:p>
            <a:pPr marL="109728" indent="0">
              <a:buNone/>
            </a:pPr>
            <a:endParaRPr lang="en-US" dirty="0" smtClean="0"/>
          </a:p>
          <a:p>
            <a:r>
              <a:rPr lang="en-US" dirty="0" smtClean="0"/>
              <a:t>Financial Planner</a:t>
            </a:r>
          </a:p>
          <a:p>
            <a:r>
              <a:rPr lang="en-US" dirty="0" smtClean="0"/>
              <a:t>Estate / Elder Law Attorney</a:t>
            </a:r>
          </a:p>
          <a:p>
            <a:r>
              <a:rPr lang="en-US" dirty="0" smtClean="0"/>
              <a:t>Geriatric Care Manager / Social Worker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Who Are the Central Players?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33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have lived to a ripe age!</a:t>
            </a:r>
          </a:p>
          <a:p>
            <a:r>
              <a:rPr lang="en-US" dirty="0" smtClean="0"/>
              <a:t>You have had many experiences</a:t>
            </a:r>
          </a:p>
          <a:p>
            <a:r>
              <a:rPr lang="en-US" dirty="0" smtClean="0"/>
              <a:t>You may have substantial assets</a:t>
            </a:r>
          </a:p>
          <a:p>
            <a:r>
              <a:rPr lang="en-US" dirty="0" smtClean="0"/>
              <a:t>You may (or may not) have family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Congratulations!	</a:t>
            </a:r>
            <a:endParaRPr lang="en-US" dirty="0"/>
          </a:p>
        </p:txBody>
      </p:sp>
      <p:pic>
        <p:nvPicPr>
          <p:cNvPr id="1026" name="Picture 2" descr="C:\Users\Daniel\AppData\Local\Microsoft\Windows\Temporary Internet Files\Content.IE5\IZO0I2EQ\MP90043924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434789"/>
            <a:ext cx="2438400" cy="2623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aniel\AppData\Local\Microsoft\Windows\Temporary Internet Files\Content.IE5\VL578G4G\MP90042213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553316"/>
            <a:ext cx="3581400" cy="2386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62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smtClean="0"/>
              <a:t>ACTIVITIES OF DAILY LIVING (“ADLs”)</a:t>
            </a:r>
          </a:p>
          <a:p>
            <a:pPr lvl="1"/>
            <a:r>
              <a:rPr lang="en-US" sz="2800" dirty="0" smtClean="0"/>
              <a:t>Transferring </a:t>
            </a:r>
            <a:r>
              <a:rPr lang="en-US" sz="2800" dirty="0"/>
              <a:t>(</a:t>
            </a:r>
            <a:r>
              <a:rPr lang="en-US" sz="2800" dirty="0" err="1"/>
              <a:t>Ie</a:t>
            </a:r>
            <a:r>
              <a:rPr lang="en-US" sz="2800" dirty="0"/>
              <a:t>. Walking) </a:t>
            </a:r>
            <a:endParaRPr lang="en-US" sz="2800" dirty="0" smtClean="0"/>
          </a:p>
          <a:p>
            <a:pPr lvl="1"/>
            <a:r>
              <a:rPr lang="en-US" sz="2800" dirty="0" smtClean="0"/>
              <a:t>Bathing</a:t>
            </a:r>
          </a:p>
          <a:p>
            <a:pPr lvl="1"/>
            <a:r>
              <a:rPr lang="en-US" sz="2800" dirty="0" smtClean="0"/>
              <a:t>Dressing</a:t>
            </a:r>
          </a:p>
          <a:p>
            <a:pPr lvl="1"/>
            <a:r>
              <a:rPr lang="en-US" sz="2800" dirty="0" smtClean="0"/>
              <a:t>Eating</a:t>
            </a:r>
          </a:p>
          <a:p>
            <a:pPr lvl="1"/>
            <a:r>
              <a:rPr lang="en-US" sz="2800" dirty="0" smtClean="0"/>
              <a:t>Continence</a:t>
            </a:r>
          </a:p>
          <a:p>
            <a:pPr lvl="1"/>
            <a:r>
              <a:rPr lang="en-US" sz="2800" dirty="0" smtClean="0"/>
              <a:t>Toileting</a:t>
            </a: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Need: </a:t>
            </a:r>
            <a:r>
              <a:rPr lang="en-US" b="1" u="sng" dirty="0" smtClean="0"/>
              <a:t>Activities of Daily Living</a:t>
            </a:r>
            <a:endParaRPr lang="en-US" b="1" u="sng" dirty="0"/>
          </a:p>
        </p:txBody>
      </p:sp>
      <p:pic>
        <p:nvPicPr>
          <p:cNvPr id="2050" name="Picture 2" descr="C:\Users\Daniel\AppData\Local\Microsoft\Windows\Temporary Internet Files\Content.IE5\YAZDQ3E1\MC900105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362200"/>
            <a:ext cx="3516212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aniel\AppData\Local\Microsoft\Windows\Temporary Internet Files\Content.IE5\YAZDQ3E1\MC9003909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0523" y="3886200"/>
            <a:ext cx="2124877" cy="220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780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Long Term Care Insurance = Private Pay</a:t>
            </a:r>
          </a:p>
          <a:p>
            <a:pPr lvl="1"/>
            <a:r>
              <a:rPr lang="en-US" dirty="0" smtClean="0"/>
              <a:t>Pays for Home Care:</a:t>
            </a:r>
          </a:p>
          <a:p>
            <a:pPr lvl="2"/>
            <a:r>
              <a:rPr lang="en-US" dirty="0" smtClean="0"/>
              <a:t>a certified caregiver comes to your home to assist you with your </a:t>
            </a:r>
            <a:r>
              <a:rPr lang="en-US" dirty="0" err="1" smtClean="0"/>
              <a:t>ADLs</a:t>
            </a:r>
            <a:endParaRPr lang="en-US" dirty="0" smtClean="0"/>
          </a:p>
          <a:p>
            <a:pPr marL="457200" lvl="1" indent="0" algn="ctr">
              <a:buNone/>
            </a:pPr>
            <a:r>
              <a:rPr lang="en-US" dirty="0" smtClean="0"/>
              <a:t>OR</a:t>
            </a:r>
          </a:p>
          <a:p>
            <a:pPr lvl="1"/>
            <a:r>
              <a:rPr lang="en-US" dirty="0" smtClean="0"/>
              <a:t>Pays for Nursing Home Care</a:t>
            </a:r>
          </a:p>
          <a:p>
            <a:pPr lvl="2"/>
            <a:r>
              <a:rPr lang="en-US" dirty="0" smtClean="0"/>
              <a:t>A need for more constant care</a:t>
            </a:r>
          </a:p>
          <a:p>
            <a:pPr lvl="2"/>
            <a:r>
              <a:rPr lang="en-US" dirty="0" smtClean="0"/>
              <a:t>Trained staff on-site (such as nurses)</a:t>
            </a:r>
          </a:p>
          <a:p>
            <a:pPr lvl="2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LTC Insurance to the Rescue!</a:t>
            </a:r>
            <a:endParaRPr lang="en-US" dirty="0"/>
          </a:p>
        </p:txBody>
      </p:sp>
      <p:pic>
        <p:nvPicPr>
          <p:cNvPr id="9218" name="Picture 2" descr="C:\Users\Daniel\AppData\Local\Microsoft\Windows\Temporary Internet Files\Content.IE5\KYA880P7\MC9102172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785" y="3200400"/>
            <a:ext cx="2321994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79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Medicare</a:t>
            </a:r>
          </a:p>
          <a:p>
            <a:r>
              <a:rPr lang="en-US" dirty="0" smtClean="0"/>
              <a:t>Medicaid</a:t>
            </a:r>
          </a:p>
          <a:p>
            <a:r>
              <a:rPr lang="en-US" dirty="0" smtClean="0"/>
              <a:t>Health Insurance</a:t>
            </a:r>
          </a:p>
          <a:p>
            <a:r>
              <a:rPr lang="en-US" dirty="0" smtClean="0"/>
              <a:t>Disability Insurance</a:t>
            </a:r>
          </a:p>
          <a:p>
            <a:r>
              <a:rPr lang="en-US" dirty="0" smtClean="0"/>
              <a:t>Life Insurance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LTC</a:t>
            </a:r>
            <a:r>
              <a:rPr lang="en-US" dirty="0" smtClean="0"/>
              <a:t> is NOT…</a:t>
            </a:r>
            <a:endParaRPr lang="en-US" dirty="0"/>
          </a:p>
        </p:txBody>
      </p:sp>
      <p:pic>
        <p:nvPicPr>
          <p:cNvPr id="3074" name="Picture 2" descr="C:\Users\Daniel\AppData\Local\Microsoft\Windows\Temporary Internet Files\Content.IE5\KYA880P7\MC90043379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371600"/>
            <a:ext cx="36576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40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Example: $250 per day for 5 years</a:t>
            </a:r>
          </a:p>
          <a:p>
            <a:pPr lvl="1"/>
            <a:r>
              <a:rPr lang="en-US" dirty="0" smtClean="0"/>
              <a:t>$250 x 365 days x 5 years = </a:t>
            </a:r>
            <a:r>
              <a:rPr lang="en-US" sz="3600" b="1" u="sng" dirty="0" smtClean="0"/>
              <a:t>$456,250</a:t>
            </a:r>
          </a:p>
          <a:p>
            <a:pPr lvl="1"/>
            <a:r>
              <a:rPr lang="en-US" dirty="0" smtClean="0"/>
              <a:t>$456,250 is usually your guaranteed amount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This is your “Insurance Pool”</a:t>
            </a:r>
          </a:p>
          <a:p>
            <a:pPr lvl="1"/>
            <a:r>
              <a:rPr lang="en-US" dirty="0" smtClean="0"/>
              <a:t>If you use it slower = lasts longer</a:t>
            </a:r>
          </a:p>
          <a:p>
            <a:pPr lvl="1"/>
            <a:r>
              <a:rPr lang="en-US" dirty="0" smtClean="0"/>
              <a:t>If you use it faster = lasts less time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LTC</a:t>
            </a:r>
            <a:r>
              <a:rPr lang="en-US" dirty="0" smtClean="0"/>
              <a:t>: How the Benefit Works</a:t>
            </a:r>
            <a:endParaRPr lang="en-US" dirty="0"/>
          </a:p>
        </p:txBody>
      </p:sp>
      <p:pic>
        <p:nvPicPr>
          <p:cNvPr id="4098" name="Picture 2" descr="C:\Users\Daniel\AppData\Local\Microsoft\Windows\Temporary Internet Files\Content.IE5\VL578G4G\MP90042763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3200400"/>
            <a:ext cx="2434233" cy="2463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148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Cost of Living Adjustment</a:t>
            </a:r>
          </a:p>
          <a:p>
            <a:pPr lvl="1"/>
            <a:r>
              <a:rPr lang="en-US" dirty="0" smtClean="0"/>
              <a:t>$150 per day @ 2014 levels; increases 5% per year</a:t>
            </a:r>
          </a:p>
          <a:p>
            <a:pPr marL="393192" lvl="1" indent="0">
              <a:buNone/>
            </a:pPr>
            <a:endParaRPr lang="en-US" dirty="0" smtClean="0"/>
          </a:p>
          <a:p>
            <a:r>
              <a:rPr lang="en-US" dirty="0" smtClean="0"/>
              <a:t>Life Insurance / LTC Hybrid Policies</a:t>
            </a:r>
          </a:p>
          <a:p>
            <a:pPr marL="109728" indent="0">
              <a:buNone/>
            </a:pPr>
            <a:endParaRPr lang="en-US" dirty="0" smtClean="0"/>
          </a:p>
          <a:p>
            <a:r>
              <a:rPr lang="en-US" dirty="0" smtClean="0"/>
              <a:t>Home Care % lower than Institutional Care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Other Optional Aspects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019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Some policies pay less for home care than nursing home care</a:t>
            </a:r>
          </a:p>
          <a:p>
            <a:r>
              <a:rPr lang="en-US" dirty="0" smtClean="0"/>
              <a:t>Example:</a:t>
            </a:r>
          </a:p>
          <a:p>
            <a:pPr lvl="1"/>
            <a:r>
              <a:rPr lang="en-US" dirty="0" smtClean="0"/>
              <a:t>$250 per day for Nursing Home</a:t>
            </a:r>
          </a:p>
          <a:p>
            <a:pPr lvl="1"/>
            <a:r>
              <a:rPr lang="en-US" dirty="0" smtClean="0"/>
              <a:t>$125 Per day for Home Care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Coverage Caveats</a:t>
            </a:r>
            <a:endParaRPr lang="en-US" dirty="0"/>
          </a:p>
        </p:txBody>
      </p:sp>
      <p:pic>
        <p:nvPicPr>
          <p:cNvPr id="6146" name="Picture 2" descr="C:\Program Files\Microsoft Office\MEDIA\CAGCAT10\j01856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733800"/>
            <a:ext cx="2057400" cy="205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Daniel\AppData\Local\Microsoft\Windows\Temporary Internet Files\Content.IE5\YAZDQ3E1\MP9004305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696719"/>
            <a:ext cx="21336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87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Age</a:t>
            </a:r>
          </a:p>
          <a:p>
            <a:r>
              <a:rPr lang="en-US" dirty="0" smtClean="0"/>
              <a:t>Health</a:t>
            </a:r>
          </a:p>
          <a:p>
            <a:r>
              <a:rPr lang="en-US" dirty="0" smtClean="0"/>
              <a:t>Coverage</a:t>
            </a:r>
          </a:p>
          <a:p>
            <a:pPr lvl="1"/>
            <a:r>
              <a:rPr lang="en-US" dirty="0" smtClean="0"/>
              <a:t>Amount per day</a:t>
            </a:r>
          </a:p>
          <a:p>
            <a:pPr lvl="1"/>
            <a:r>
              <a:rPr lang="en-US" dirty="0" smtClean="0"/>
              <a:t>Amount of years</a:t>
            </a:r>
          </a:p>
          <a:p>
            <a:pPr lvl="1"/>
            <a:r>
              <a:rPr lang="en-US" dirty="0" smtClean="0"/>
              <a:t>Is Home Care % same as Nursing Home Coverage?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LTC</a:t>
            </a:r>
            <a:r>
              <a:rPr lang="en-US" dirty="0" smtClean="0"/>
              <a:t>: What Effects Premiums?</a:t>
            </a:r>
            <a:endParaRPr lang="en-US" dirty="0"/>
          </a:p>
        </p:txBody>
      </p:sp>
      <p:pic>
        <p:nvPicPr>
          <p:cNvPr id="5122" name="Picture 2" descr="C:\Users\Daniel\AppData\Local\Microsoft\Windows\Temporary Internet Files\Content.IE5\YAZDQ3E1\MC9003590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47799"/>
            <a:ext cx="2362200" cy="2137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15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Very few lapsed policies!</a:t>
            </a:r>
          </a:p>
          <a:p>
            <a:pPr lvl="1"/>
            <a:r>
              <a:rPr lang="en-US" dirty="0" smtClean="0"/>
              <a:t>Lapsed policies were built into premium prices</a:t>
            </a:r>
          </a:p>
          <a:p>
            <a:pPr lvl="1"/>
            <a:r>
              <a:rPr lang="en-US" dirty="0" smtClean="0"/>
              <a:t>Insurance companies </a:t>
            </a:r>
            <a:r>
              <a:rPr lang="en-US" smtClean="0"/>
              <a:t>losing money!!!</a:t>
            </a: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Insurance Company “Fixes” – for new AND existing policies:</a:t>
            </a:r>
          </a:p>
          <a:p>
            <a:pPr lvl="1"/>
            <a:r>
              <a:rPr lang="en-US" dirty="0" smtClean="0"/>
              <a:t>Premiums raised</a:t>
            </a:r>
          </a:p>
          <a:p>
            <a:pPr lvl="1"/>
            <a:r>
              <a:rPr lang="en-US" dirty="0" smtClean="0"/>
              <a:t>Coverage Terms decreased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LTC</a:t>
            </a:r>
            <a:r>
              <a:rPr lang="en-US" dirty="0" smtClean="0"/>
              <a:t> Problems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58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government program that pays for people needing help with ADLs</a:t>
            </a:r>
          </a:p>
          <a:p>
            <a:r>
              <a:rPr lang="en-US" dirty="0" smtClean="0"/>
              <a:t>Reminder: NOT Medicare</a:t>
            </a:r>
          </a:p>
          <a:p>
            <a:pPr lvl="1"/>
            <a:r>
              <a:rPr lang="en-US" u="sng" dirty="0" smtClean="0"/>
              <a:t>MEDICARE</a:t>
            </a:r>
            <a:r>
              <a:rPr lang="en-US" dirty="0" smtClean="0"/>
              <a:t>:</a:t>
            </a:r>
          </a:p>
          <a:p>
            <a:pPr lvl="2"/>
            <a:r>
              <a:rPr lang="en-US" dirty="0"/>
              <a:t>A</a:t>
            </a:r>
            <a:r>
              <a:rPr lang="en-US" dirty="0" smtClean="0"/>
              <a:t>n “Entitlement Program” – you paid for it, you get it</a:t>
            </a:r>
          </a:p>
          <a:p>
            <a:pPr lvl="2"/>
            <a:r>
              <a:rPr lang="en-US" dirty="0" smtClean="0"/>
              <a:t>Pays for HEALTH care</a:t>
            </a:r>
          </a:p>
          <a:p>
            <a:pPr lvl="1"/>
            <a:r>
              <a:rPr lang="en-US" u="sng" dirty="0" smtClean="0"/>
              <a:t>MEDICAID</a:t>
            </a:r>
            <a:r>
              <a:rPr lang="en-US" dirty="0" smtClean="0"/>
              <a:t>:</a:t>
            </a:r>
          </a:p>
          <a:p>
            <a:pPr lvl="2"/>
            <a:r>
              <a:rPr lang="en-US" dirty="0" smtClean="0"/>
              <a:t>A “Needs Based Program” </a:t>
            </a:r>
          </a:p>
          <a:p>
            <a:pPr lvl="2"/>
            <a:r>
              <a:rPr lang="en-US" dirty="0" smtClean="0"/>
              <a:t>“Means Tested” must meet asset &amp; income limitation requirements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MEDICAID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404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0824082"/>
              </p:ext>
            </p:extLst>
          </p:nvPr>
        </p:nvGraphicFramePr>
        <p:xfrm>
          <a:off x="457200" y="1371599"/>
          <a:ext cx="8229600" cy="441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764117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The type of Medicaid benefit you</a:t>
                      </a:r>
                      <a:r>
                        <a:rPr lang="en-US" baseline="0" dirty="0" smtClean="0"/>
                        <a:t> receive determines “look back” periods (I.e. the penalty for transferring assets)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55483">
                <a:tc>
                  <a:txBody>
                    <a:bodyPr/>
                    <a:lstStyle/>
                    <a:p>
                      <a:pPr algn="ctr"/>
                      <a:r>
                        <a:rPr lang="en-US" sz="2400" b="1" u="sng" dirty="0" smtClean="0">
                          <a:solidFill>
                            <a:schemeClr val="tx1"/>
                          </a:solidFill>
                        </a:rPr>
                        <a:t>Community</a:t>
                      </a:r>
                      <a:r>
                        <a:rPr lang="en-US" sz="2400" b="1" u="sng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u="sng" dirty="0" smtClean="0">
                          <a:solidFill>
                            <a:schemeClr val="tx1"/>
                          </a:solidFill>
                        </a:rPr>
                        <a:t>Care</a:t>
                      </a:r>
                      <a:endParaRPr lang="en-US" sz="240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Personal care, physical therapy, home health care and home health aid services;</a:t>
                      </a:r>
                      <a:r>
                        <a:rPr lang="en-US" b="1" baseline="0" dirty="0" smtClean="0">
                          <a:solidFill>
                            <a:schemeClr val="tx1"/>
                          </a:solidFill>
                        </a:rPr>
                        <a:t> c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linical or out-patient basis; includes physicians, dentists, pharmaceutical, nursery</a:t>
                      </a:r>
                    </a:p>
                    <a:p>
                      <a:pPr lvl="0"/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Institutional</a:t>
                      </a:r>
                    </a:p>
                    <a:p>
                      <a:pPr lvl="0"/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Hospitals, medical facilities, nursing homes </a:t>
                      </a:r>
                    </a:p>
                    <a:p>
                      <a:pPr lvl="0"/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Types of Medicaid</a:t>
            </a:r>
            <a:endParaRPr lang="en-US" dirty="0"/>
          </a:p>
        </p:txBody>
      </p:sp>
      <p:pic>
        <p:nvPicPr>
          <p:cNvPr id="5" name="Picture 2" descr="C:\Program Files\Microsoft Office\MEDIA\CAGCAT10\j018560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4114572"/>
            <a:ext cx="1446593" cy="1448027"/>
          </a:xfrm>
          <a:prstGeom prst="rect">
            <a:avLst/>
          </a:prstGeom>
          <a:noFill/>
        </p:spPr>
      </p:pic>
      <p:pic>
        <p:nvPicPr>
          <p:cNvPr id="6" name="Picture 3" descr="C:\Program Files\Microsoft Office\MEDIA\CAGCAT10\j0235319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4114800"/>
            <a:ext cx="1418016" cy="1447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8906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2119742"/>
              </p:ext>
            </p:extLst>
          </p:nvPr>
        </p:nvGraphicFramePr>
        <p:xfrm>
          <a:off x="304800" y="762001"/>
          <a:ext cx="8534400" cy="5486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6444"/>
                <a:gridCol w="3397956"/>
              </a:tblGrid>
              <a:tr h="1295399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Eligibility is based on people who are “Medically Needy,” “Categorically Needy” and “Legal US Residents”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Medicaid is “Means Tested,” meaning the recipient must have limited financial means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91000">
                <a:tc>
                  <a:txBody>
                    <a:bodyPr/>
                    <a:lstStyle/>
                    <a:p>
                      <a:pPr algn="ctr"/>
                      <a:r>
                        <a:rPr lang="en-US" sz="2400" b="1" u="sng" dirty="0" smtClean="0">
                          <a:solidFill>
                            <a:schemeClr val="tx1"/>
                          </a:solidFill>
                        </a:rPr>
                        <a:t>ASSETS</a:t>
                      </a:r>
                      <a:endParaRPr lang="en-US" sz="240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endParaRPr lang="en-US" sz="9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$14,550</a:t>
                      </a:r>
                      <a:r>
                        <a:rPr lang="en-US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in the recipient’s name</a:t>
                      </a:r>
                    </a:p>
                    <a:p>
                      <a:pPr lvl="0"/>
                      <a:endParaRPr lang="en-US" sz="9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u="sng" baseline="0" dirty="0" smtClean="0">
                          <a:solidFill>
                            <a:schemeClr val="tx1"/>
                          </a:solidFill>
                        </a:rPr>
                        <a:t>EXCEPTIONS: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“Burial Allowance” of $1,500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Life Insurance: $1,500 cash value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Personal Property (unlimited)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Your House 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(ONLY for Home &amp; Community care)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Supplemental Needs Trusts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Medicaid Trusts</a:t>
                      </a:r>
                    </a:p>
                    <a:p>
                      <a:pPr lvl="0">
                        <a:buFont typeface="Arial" pitchFamily="34" charset="0"/>
                        <a:buNone/>
                      </a:pPr>
                      <a:endParaRPr lang="en-US" sz="8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Font typeface="Arial" pitchFamily="34" charset="0"/>
                        <a:buNone/>
                      </a:pPr>
                      <a:endParaRPr lang="en-US" sz="8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600" b="1" u="sng" baseline="0" dirty="0" smtClean="0">
                          <a:solidFill>
                            <a:schemeClr val="tx1"/>
                          </a:solidFill>
                        </a:rPr>
                        <a:t>Retirement Plans 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(IRAs) are exempted from assets if they are in “payout status” (Required Minimum Distributions or Separate and Equal Periodic Payments if recipient is under age 59 ½), in which case payments are included in Income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sng" dirty="0" smtClean="0">
                          <a:solidFill>
                            <a:schemeClr val="tx1"/>
                          </a:solidFill>
                        </a:rPr>
                        <a:t>MONTHLY</a:t>
                      </a:r>
                      <a:r>
                        <a:rPr lang="en-US" sz="2400" b="1" u="sng" baseline="0" dirty="0" smtClean="0">
                          <a:solidFill>
                            <a:schemeClr val="tx1"/>
                          </a:solidFill>
                        </a:rPr>
                        <a:t> INCOME</a:t>
                      </a:r>
                      <a:endParaRPr lang="en-US" sz="240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endParaRPr lang="en-US" sz="90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HOME CARE: </a:t>
                      </a:r>
                      <a:r>
                        <a:rPr lang="en-US" sz="1600" b="1" dirty="0" smtClean="0">
                          <a:solidFill>
                            <a:schemeClr val="tx1"/>
                          </a:solidFill>
                        </a:rPr>
                        <a:t>$809 per month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Any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 excess income must go to the recipient’s 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“SPEND DOWN”</a:t>
                      </a:r>
                      <a:endParaRPr lang="en-US" sz="16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endParaRPr lang="en-US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INSTITUTIONAL (at a Nursing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 Home)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: ALL of the recipient’s monthly income in excess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</a:rPr>
                        <a:t>fo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 $50 must be paid to the NH to offset Medicaid payments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dirty="0" smtClean="0"/>
              <a:t>Financial Eligibility Requirements for an Individual</a:t>
            </a:r>
            <a:endParaRPr lang="en-US" sz="2800" b="1" dirty="0"/>
          </a:p>
        </p:txBody>
      </p:sp>
      <p:pic>
        <p:nvPicPr>
          <p:cNvPr id="5" name="Picture 6" descr="C:\Users\Dan Esq. CFP\AppData\Local\Microsoft\Windows\Temporary Internet Files\Content.IE5\NNGPGTR9\MP9003168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2200" y="4953000"/>
            <a:ext cx="1752600" cy="11654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3433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7788370"/>
              </p:ext>
            </p:extLst>
          </p:nvPr>
        </p:nvGraphicFramePr>
        <p:xfrm>
          <a:off x="228600" y="716280"/>
          <a:ext cx="8686800" cy="537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1400"/>
                <a:gridCol w="5105400"/>
              </a:tblGrid>
              <a:tr h="6858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Department</a:t>
                      </a:r>
                      <a:r>
                        <a:rPr lang="en-US" baseline="0" dirty="0" smtClean="0"/>
                        <a:t> of Social Services and Medicaid impose a “</a:t>
                      </a:r>
                      <a:r>
                        <a:rPr lang="en-US" baseline="0" dirty="0" err="1" smtClean="0"/>
                        <a:t>Lookback</a:t>
                      </a:r>
                      <a:r>
                        <a:rPr lang="en-US" baseline="0" dirty="0" smtClean="0"/>
                        <a:t> Period” for transferring assets outside of the proposed recipient’s name</a:t>
                      </a:r>
                      <a:endParaRPr lang="en-US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648200">
                <a:tc>
                  <a:txBody>
                    <a:bodyPr/>
                    <a:lstStyle/>
                    <a:p>
                      <a:pPr algn="ctr"/>
                      <a:r>
                        <a:rPr lang="en-US" sz="2000" b="1" u="sng" dirty="0" smtClean="0">
                          <a:solidFill>
                            <a:schemeClr val="tx1"/>
                          </a:solidFill>
                        </a:rPr>
                        <a:t>Home &amp; Community Care</a:t>
                      </a:r>
                      <a:endParaRPr lang="en-US" sz="200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b="1" u="sng" dirty="0" smtClean="0">
                          <a:solidFill>
                            <a:schemeClr val="tx1"/>
                          </a:solidFill>
                        </a:rPr>
                        <a:t>3 MONTH </a:t>
                      </a:r>
                      <a:r>
                        <a:rPr lang="en-US" b="1" u="sng" dirty="0" err="1" smtClean="0">
                          <a:solidFill>
                            <a:schemeClr val="tx1"/>
                          </a:solidFill>
                        </a:rPr>
                        <a:t>Lookback</a:t>
                      </a:r>
                      <a:endParaRPr lang="en-US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endParaRPr lang="en-US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u="sng" baseline="0" dirty="0" smtClean="0">
                          <a:solidFill>
                            <a:schemeClr val="tx1"/>
                          </a:solidFill>
                        </a:rPr>
                        <a:t>One Strategy:</a:t>
                      </a:r>
                    </a:p>
                    <a:p>
                      <a:pPr lvl="0"/>
                      <a:r>
                        <a:rPr lang="en-US" u="none" baseline="0" dirty="0" smtClean="0">
                          <a:solidFill>
                            <a:schemeClr val="tx1"/>
                          </a:solidFill>
                        </a:rPr>
                        <a:t>Transfer all financial assets (except $14,550) to a non-spouse, wait one month for bank statements to be updated, then apply for Home Care.</a:t>
                      </a:r>
                    </a:p>
                    <a:p>
                      <a:pPr lvl="0"/>
                      <a:endParaRPr lang="en-US" u="none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u="none" baseline="0" dirty="0" smtClean="0">
                          <a:solidFill>
                            <a:schemeClr val="tx1"/>
                          </a:solidFill>
                        </a:rPr>
                        <a:t>DOWNSIDE: If the recipient needs Nursing Home care the 5 Year </a:t>
                      </a:r>
                      <a:r>
                        <a:rPr lang="en-US" u="none" baseline="0" dirty="0" err="1" smtClean="0">
                          <a:solidFill>
                            <a:schemeClr val="tx1"/>
                          </a:solidFill>
                        </a:rPr>
                        <a:t>Lookback</a:t>
                      </a:r>
                      <a:r>
                        <a:rPr lang="en-US" u="none" baseline="0" dirty="0" smtClean="0">
                          <a:solidFill>
                            <a:schemeClr val="tx1"/>
                          </a:solidFill>
                        </a:rPr>
                        <a:t> rule applies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u="sng" dirty="0" smtClean="0">
                          <a:solidFill>
                            <a:schemeClr val="tx1"/>
                          </a:solidFill>
                        </a:rPr>
                        <a:t>Nursing</a:t>
                      </a:r>
                      <a:r>
                        <a:rPr lang="en-US" sz="2000" b="1" u="sng" baseline="0" dirty="0" smtClean="0">
                          <a:solidFill>
                            <a:schemeClr val="tx1"/>
                          </a:solidFill>
                        </a:rPr>
                        <a:t> Home</a:t>
                      </a:r>
                      <a:endParaRPr lang="en-US" sz="200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b="1" u="sng" dirty="0" smtClean="0">
                          <a:solidFill>
                            <a:schemeClr val="tx1"/>
                          </a:solidFill>
                        </a:rPr>
                        <a:t>5 Year</a:t>
                      </a:r>
                      <a:r>
                        <a:rPr lang="en-US" b="1" u="sng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u="sng" baseline="0" dirty="0" err="1" smtClean="0">
                          <a:solidFill>
                            <a:schemeClr val="tx1"/>
                          </a:solidFill>
                        </a:rPr>
                        <a:t>Lookback</a:t>
                      </a:r>
                      <a:r>
                        <a:rPr lang="en-US" b="1" u="sng" baseline="0" dirty="0" smtClean="0">
                          <a:solidFill>
                            <a:schemeClr val="tx1"/>
                          </a:solidFill>
                        </a:rPr>
                        <a:t> Period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, and the Homestead</a:t>
                      </a:r>
                      <a:r>
                        <a:rPr lang="en-US" b="1" baseline="0" dirty="0" smtClean="0">
                          <a:solidFill>
                            <a:schemeClr val="tx1"/>
                          </a:solidFill>
                        </a:rPr>
                        <a:t> can be attached by Medicaid</a:t>
                      </a:r>
                    </a:p>
                    <a:p>
                      <a:pPr lvl="0"/>
                      <a:endParaRPr lang="en-US" sz="6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b="0" u="sng" baseline="0" dirty="0" smtClean="0">
                          <a:solidFill>
                            <a:schemeClr val="tx1"/>
                          </a:solidFill>
                        </a:rPr>
                        <a:t>EXAMPLE:</a:t>
                      </a:r>
                      <a:r>
                        <a:rPr lang="en-US" sz="1600" b="0" u="none" baseline="0" dirty="0" smtClean="0">
                          <a:solidFill>
                            <a:schemeClr val="tx1"/>
                          </a:solidFill>
                        </a:rPr>
                        <a:t> In January, 2010 Mary transfers her Coop and most of her assets to her son Joe (total of $280,000), and applies for Home Care. In March 2014 Mary goes to a Nursing Home. She failed to make the 5 year </a:t>
                      </a:r>
                      <a:r>
                        <a:rPr lang="en-US" sz="1600" b="0" u="none" baseline="0" dirty="0" err="1" smtClean="0">
                          <a:solidFill>
                            <a:schemeClr val="tx1"/>
                          </a:solidFill>
                        </a:rPr>
                        <a:t>Lookback</a:t>
                      </a:r>
                      <a:r>
                        <a:rPr lang="en-US" sz="1600" b="0" u="none" baseline="0" dirty="0" smtClean="0">
                          <a:solidFill>
                            <a:schemeClr val="tx1"/>
                          </a:solidFill>
                        </a:rPr>
                        <a:t> (4 years &amp; 2 months). Nursing Home Care in Manhattan equals approximately $12,000 per month.</a:t>
                      </a:r>
                    </a:p>
                    <a:p>
                      <a:pPr lvl="0"/>
                      <a:endParaRPr lang="en-US" sz="1600" b="0" u="none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b="0" u="none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US" sz="1600" b="0" u="sng" baseline="0" dirty="0" smtClean="0">
                          <a:solidFill>
                            <a:schemeClr val="tx1"/>
                          </a:solidFill>
                        </a:rPr>
                        <a:t>$280,000 (amount gifted) </a:t>
                      </a:r>
                      <a:r>
                        <a:rPr lang="en-US" sz="1600" b="0" u="none" baseline="0" dirty="0" smtClean="0">
                          <a:solidFill>
                            <a:schemeClr val="tx1"/>
                          </a:solidFill>
                        </a:rPr>
                        <a:t>    =     23.3 MONTH</a:t>
                      </a:r>
                      <a:endParaRPr lang="en-US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  $12,000 (monthly benefit)         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“Penalty Period”</a:t>
                      </a:r>
                    </a:p>
                    <a:p>
                      <a:pPr lvl="0"/>
                      <a:endParaRPr lang="en-US" sz="16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Medicaid will not pay Mary’s Nursing Home benefits for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23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 months. ..and </a:t>
                      </a:r>
                      <a:r>
                        <a:rPr lang="en-US" sz="1600" b="1" u="sng" dirty="0" smtClean="0">
                          <a:solidFill>
                            <a:schemeClr val="tx1"/>
                          </a:solidFill>
                        </a:rPr>
                        <a:t>Joe is liable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Joe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should have paid for Mary’s care for 10 more months to get through Mary’s </a:t>
                      </a:r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Lookback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Period.</a:t>
                      </a:r>
                      <a:endParaRPr lang="en-US" sz="16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/>
              <a:t>Transfer Penalties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10397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68680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These Trusts are used to distribute income or hold property (including a primary residence) in Trust to avoid Medicaid from attaching assets</a:t>
            </a:r>
          </a:p>
          <a:p>
            <a:pPr>
              <a:buNone/>
            </a:pPr>
            <a:endParaRPr lang="en-US" sz="1200" dirty="0" smtClean="0"/>
          </a:p>
          <a:p>
            <a:pPr lvl="1"/>
            <a:r>
              <a:rPr lang="en-US" dirty="0" smtClean="0"/>
              <a:t>The Creator chooses the residuary beneficiaries</a:t>
            </a:r>
          </a:p>
          <a:p>
            <a:pPr lvl="1"/>
            <a:r>
              <a:rPr lang="en-US" dirty="0" smtClean="0"/>
              <a:t>The Creator can be the recipient, spouse, the recipient’s Power of Attorney or an Administrative body</a:t>
            </a:r>
          </a:p>
          <a:p>
            <a:pPr lvl="1"/>
            <a:r>
              <a:rPr lang="en-US" dirty="0" smtClean="0"/>
              <a:t>The Beneficiary and his/her spouse can ONLY receive income (NO principal) from the Trust</a:t>
            </a:r>
          </a:p>
          <a:p>
            <a:pPr lvl="1"/>
            <a:r>
              <a:rPr lang="en-US" dirty="0" smtClean="0"/>
              <a:t>The 5 Year </a:t>
            </a:r>
            <a:r>
              <a:rPr lang="en-US" dirty="0" err="1" smtClean="0"/>
              <a:t>Lookback</a:t>
            </a:r>
            <a:r>
              <a:rPr lang="en-US" dirty="0" smtClean="0"/>
              <a:t> DOES apply if the recipient needs nursing home care, so these may not be a good idea if Nursing Home care is imminent</a:t>
            </a:r>
          </a:p>
          <a:p>
            <a:pPr lvl="1"/>
            <a:r>
              <a:rPr lang="en-US" dirty="0" smtClean="0"/>
              <a:t>The Trust is Irrevocable / cannot be amended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Income Only Trusts </a:t>
            </a:r>
            <a:br>
              <a:rPr lang="en-US" dirty="0" smtClean="0"/>
            </a:br>
            <a:r>
              <a:rPr lang="en-US" dirty="0" smtClean="0"/>
              <a:t>(a “Medicaid Qualifying Trust”)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119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1066800"/>
            <a:ext cx="8458200" cy="50593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The “Community Spouse” is entitled to some assets and income, but they are limited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If spouse is in a Nursing Home:</a:t>
            </a:r>
          </a:p>
          <a:p>
            <a:pPr lvl="1"/>
            <a:r>
              <a:rPr lang="en-US" dirty="0" smtClean="0"/>
              <a:t>$2,931 of income per month</a:t>
            </a:r>
          </a:p>
          <a:p>
            <a:pPr lvl="1"/>
            <a:r>
              <a:rPr lang="en-US" dirty="0" smtClean="0"/>
              <a:t>$74,820 - $117,240 of resources</a:t>
            </a:r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/>
              <a:t>If spouse has Home Care:</a:t>
            </a:r>
          </a:p>
          <a:p>
            <a:pPr lvl="1"/>
            <a:r>
              <a:rPr lang="en-US" dirty="0" smtClean="0"/>
              <a:t>Combined income of `$1,192 per month </a:t>
            </a:r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/>
              <a:t>During the Medicaid Application process the well spouse may exercise a “Spousal Refusal” to avoid inclusion of his/her assets and income</a:t>
            </a:r>
          </a:p>
          <a:p>
            <a:pPr lvl="1"/>
            <a:r>
              <a:rPr lang="en-US" dirty="0" smtClean="0"/>
              <a:t>Medicaid may accept this, but will have a claim against the well spouse when he/she dies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What About the “Well” Spouse?         </a:t>
            </a:r>
            <a:endParaRPr lang="en-US" dirty="0"/>
          </a:p>
        </p:txBody>
      </p:sp>
      <p:pic>
        <p:nvPicPr>
          <p:cNvPr id="8" name="Picture 3" descr="C:\Users\Dan Esq. CFP\AppData\Local\Microsoft\Windows\Temporary Internet Files\Content.IE5\2AV1YO60\MC9000788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36372" y="1828800"/>
            <a:ext cx="2636154" cy="2057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9612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2831869"/>
              </p:ext>
            </p:extLst>
          </p:nvPr>
        </p:nvGraphicFramePr>
        <p:xfrm>
          <a:off x="457200" y="1481138"/>
          <a:ext cx="82296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34290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LTC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Medicaid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Costs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Insurance Premiums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Legal Fees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Quality Care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Typically Quite Good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Varies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Asset Transfers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 problem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Heavily regulated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Oversight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Insurance Company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Government (DSS)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LTC versus Medicaid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654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When the need for care arises and you have a LTC policy: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Inform LTC agent / Financial Planner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/>
              <a:t>Hire a Social </a:t>
            </a:r>
            <a:r>
              <a:rPr lang="en-US" dirty="0" smtClean="0"/>
              <a:t>Worker &amp; Attorney</a:t>
            </a:r>
            <a:endParaRPr lang="en-US" dirty="0"/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Get policy paying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Transfer assets EXCEPT what is needed for 5 years; HOLD FUNDS IN RESERVE!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Apply for Medicaid when policy coverage nears its end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LTC &amp; Medicaid Strategy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61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en-US" sz="3600" u="sng" dirty="0"/>
              <a:t>See a lawyer who focuses on </a:t>
            </a:r>
            <a:r>
              <a:rPr lang="en-US" altLang="en-US" sz="3600" u="sng" dirty="0" smtClean="0"/>
              <a:t>Elder Law</a:t>
            </a:r>
            <a:r>
              <a:rPr lang="en-US" altLang="en-US" sz="4400" dirty="0"/>
              <a:t/>
            </a:r>
            <a:br>
              <a:rPr lang="en-US" altLang="en-US" sz="4400" dirty="0"/>
            </a:br>
            <a:endParaRPr lang="en-US" dirty="0"/>
          </a:p>
        </p:txBody>
      </p:sp>
      <p:pic>
        <p:nvPicPr>
          <p:cNvPr id="5" name="Picture 5" descr="C:\Users\Dan Juan 3000\AppData\Local\Microsoft\Windows\Temporary Internet Files\Content.IE5\9U8WPO79\MC90001895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256468"/>
            <a:ext cx="6552445" cy="4382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1233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spcBef>
                <a:spcPts val="1200"/>
              </a:spcBef>
              <a:buNone/>
            </a:pPr>
            <a:endParaRPr lang="en-US" altLang="en-US" sz="2000" b="1" dirty="0" smtClean="0"/>
          </a:p>
          <a:p>
            <a:pPr marL="109728" indent="0">
              <a:spcBef>
                <a:spcPts val="1200"/>
              </a:spcBef>
              <a:buNone/>
            </a:pPr>
            <a:endParaRPr lang="en-US" altLang="en-US" sz="2000" b="1" dirty="0"/>
          </a:p>
          <a:p>
            <a:pPr marL="109728" indent="0">
              <a:spcBef>
                <a:spcPts val="1200"/>
              </a:spcBef>
              <a:buNone/>
            </a:pPr>
            <a:r>
              <a:rPr lang="en-US" altLang="en-US" sz="2000" b="1" dirty="0" smtClean="0"/>
              <a:t>Daniel </a:t>
            </a:r>
            <a:r>
              <a:rPr lang="en-US" altLang="en-US" sz="2000" b="1" dirty="0"/>
              <a:t>Timins, Esq.</a:t>
            </a:r>
            <a:endParaRPr lang="en-US" altLang="en-US" sz="2000" b="1" baseline="30000" dirty="0"/>
          </a:p>
          <a:p>
            <a:pPr marL="109728" indent="0">
              <a:spcBef>
                <a:spcPts val="1200"/>
              </a:spcBef>
              <a:buNone/>
            </a:pPr>
            <a:r>
              <a:rPr lang="en-US" altLang="en-US" sz="2000" dirty="0">
                <a:hlinkClick r:id="rId2"/>
              </a:rPr>
              <a:t>dan@timinslaw.com</a:t>
            </a:r>
            <a:endParaRPr lang="en-US" altLang="en-US" sz="2000" dirty="0"/>
          </a:p>
          <a:p>
            <a:pPr marL="109728" indent="0">
              <a:spcBef>
                <a:spcPts val="1200"/>
              </a:spcBef>
              <a:buNone/>
            </a:pPr>
            <a:r>
              <a:rPr lang="en-US" altLang="en-US" sz="2000" dirty="0" smtClean="0"/>
              <a:t>477 Madison Avenue, Suite 240</a:t>
            </a:r>
            <a:endParaRPr lang="en-US" altLang="en-US" sz="2000" dirty="0"/>
          </a:p>
          <a:p>
            <a:pPr marL="109728" indent="0">
              <a:spcBef>
                <a:spcPts val="1200"/>
              </a:spcBef>
              <a:buNone/>
            </a:pPr>
            <a:r>
              <a:rPr lang="en-US" altLang="en-US" sz="2000" dirty="0"/>
              <a:t>New York, </a:t>
            </a:r>
            <a:r>
              <a:rPr lang="en-US" altLang="en-US" sz="2000"/>
              <a:t>NY </a:t>
            </a:r>
            <a:r>
              <a:rPr lang="en-US" altLang="en-US" sz="2000" smtClean="0"/>
              <a:t>10022</a:t>
            </a:r>
            <a:endParaRPr lang="en-US" altLang="en-US" sz="2000" dirty="0" smtClean="0"/>
          </a:p>
          <a:p>
            <a:pPr marL="109728" indent="0">
              <a:spcBef>
                <a:spcPts val="1200"/>
              </a:spcBef>
              <a:buNone/>
            </a:pPr>
            <a:r>
              <a:rPr lang="en-US" altLang="en-US" sz="2000" dirty="0" smtClean="0"/>
              <a:t>(212) 683-3560</a:t>
            </a:r>
            <a:endParaRPr lang="en-US" altLang="en-US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Thank You!</a:t>
            </a:r>
            <a:endParaRPr lang="en-US" dirty="0"/>
          </a:p>
        </p:txBody>
      </p:sp>
      <p:pic>
        <p:nvPicPr>
          <p:cNvPr id="10242" name="Picture 2" descr="C:\Users\Daniel\AppData\Local\Microsoft\Windows\Temporary Internet Files\Content.IE5\VL578G4G\MC9000242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524000"/>
            <a:ext cx="2354561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inancial Planning Association - New York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" y="1295400"/>
            <a:ext cx="2955749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867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1126</TotalTime>
  <Words>1249</Words>
  <Application>Microsoft Office PowerPoint</Application>
  <PresentationFormat>On-screen Show (4:3)</PresentationFormat>
  <Paragraphs>189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Concourse</vt:lpstr>
      <vt:lpstr>New York Public Library: Science, Industry and Business Library </vt:lpstr>
      <vt:lpstr>Disclaimer</vt:lpstr>
      <vt:lpstr>What Are We Talking About?</vt:lpstr>
      <vt:lpstr>Who Are the Central Players?</vt:lpstr>
      <vt:lpstr>Congratulations! </vt:lpstr>
      <vt:lpstr>The Need: Activities of Daily Living</vt:lpstr>
      <vt:lpstr>LTC Insurance to the Rescue!</vt:lpstr>
      <vt:lpstr>LTC is NOT…</vt:lpstr>
      <vt:lpstr>LTC: How the Benefit Works</vt:lpstr>
      <vt:lpstr>Other Optional Aspects</vt:lpstr>
      <vt:lpstr>Coverage Caveats</vt:lpstr>
      <vt:lpstr>LTC: What Effects Premiums?</vt:lpstr>
      <vt:lpstr>LTC Problems</vt:lpstr>
      <vt:lpstr>MEDICAID</vt:lpstr>
      <vt:lpstr>Types of Medicaid</vt:lpstr>
      <vt:lpstr>Financial Eligibility Requirements for an Individual</vt:lpstr>
      <vt:lpstr>Transfer Penalties</vt:lpstr>
      <vt:lpstr>Income Only Trusts  (a “Medicaid Qualifying Trust”)</vt:lpstr>
      <vt:lpstr>What About the “Well” Spouse?         </vt:lpstr>
      <vt:lpstr>LTC versus Medicaid</vt:lpstr>
      <vt:lpstr>LTC &amp; Medicaid Strategy</vt:lpstr>
      <vt:lpstr>See a lawyer who focuses on Elder Law 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Juan 3000</dc:creator>
  <cp:lastModifiedBy>Gissel</cp:lastModifiedBy>
  <cp:revision>19</cp:revision>
  <dcterms:created xsi:type="dcterms:W3CDTF">2014-04-23T14:28:47Z</dcterms:created>
  <dcterms:modified xsi:type="dcterms:W3CDTF">2017-04-28T16:15:25Z</dcterms:modified>
</cp:coreProperties>
</file>