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handoutMasterIdLst>
    <p:handoutMasterId r:id="rId37"/>
  </p:handoutMasterIdLst>
  <p:sldIdLst>
    <p:sldId id="256" r:id="rId2"/>
    <p:sldId id="272" r:id="rId3"/>
    <p:sldId id="264" r:id="rId4"/>
    <p:sldId id="299" r:id="rId5"/>
    <p:sldId id="303" r:id="rId6"/>
    <p:sldId id="304" r:id="rId7"/>
    <p:sldId id="305" r:id="rId8"/>
    <p:sldId id="309" r:id="rId9"/>
    <p:sldId id="310" r:id="rId10"/>
    <p:sldId id="306" r:id="rId11"/>
    <p:sldId id="302" r:id="rId12"/>
    <p:sldId id="307" r:id="rId13"/>
    <p:sldId id="312" r:id="rId14"/>
    <p:sldId id="308" r:id="rId15"/>
    <p:sldId id="301" r:id="rId16"/>
    <p:sldId id="311" r:id="rId17"/>
    <p:sldId id="300" r:id="rId18"/>
    <p:sldId id="257" r:id="rId19"/>
    <p:sldId id="296" r:id="rId20"/>
    <p:sldId id="266" r:id="rId21"/>
    <p:sldId id="297" r:id="rId22"/>
    <p:sldId id="268" r:id="rId23"/>
    <p:sldId id="269" r:id="rId24"/>
    <p:sldId id="295" r:id="rId25"/>
    <p:sldId id="281" r:id="rId26"/>
    <p:sldId id="293" r:id="rId27"/>
    <p:sldId id="270" r:id="rId28"/>
    <p:sldId id="271" r:id="rId29"/>
    <p:sldId id="292" r:id="rId30"/>
    <p:sldId id="291" r:id="rId31"/>
    <p:sldId id="284" r:id="rId32"/>
    <p:sldId id="280" r:id="rId33"/>
    <p:sldId id="286" r:id="rId34"/>
    <p:sldId id="283" r:id="rId35"/>
    <p:sldId id="298" r:id="rId36"/>
  </p:sldIdLst>
  <p:sldSz cx="9144000" cy="6858000" type="screen4x3"/>
  <p:notesSz cx="68580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0" autoAdjust="0"/>
    <p:restoredTop sz="97253" autoAdjust="0"/>
  </p:normalViewPr>
  <p:slideViewPr>
    <p:cSldViewPr>
      <p:cViewPr>
        <p:scale>
          <a:sx n="74" d="100"/>
          <a:sy n="74" d="100"/>
        </p:scale>
        <p:origin x="-101" y="121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E1B3C7-7227-4D57-800F-948294C537B0}" type="datetimeFigureOut">
              <a:rPr lang="en-US" smtClean="0"/>
              <a:t>5/11/2017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CF8B6C-D666-4B7A-B715-5D5640FA0A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71877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96C6C82-FF32-481E-AEB8-52BA70DAD7D5}" type="datetimeFigureOut">
              <a:rPr lang="en-US" smtClean="0"/>
              <a:t>5/11/2017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528D0-2FE0-428A-B454-59A2773EB71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6C6C82-FF32-481E-AEB8-52BA70DAD7D5}" type="datetimeFigureOut">
              <a:rPr lang="en-US" smtClean="0"/>
              <a:t>5/11/2017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528D0-2FE0-428A-B454-59A2773EB71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6C6C82-FF32-481E-AEB8-52BA70DAD7D5}" type="datetimeFigureOut">
              <a:rPr lang="en-US" smtClean="0"/>
              <a:t>5/11/2017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528D0-2FE0-428A-B454-59A2773EB71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6C6C82-FF32-481E-AEB8-52BA70DAD7D5}" type="datetimeFigureOut">
              <a:rPr lang="en-US" smtClean="0"/>
              <a:t>5/11/2017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528D0-2FE0-428A-B454-59A2773EB71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6C6C82-FF32-481E-AEB8-52BA70DAD7D5}" type="datetimeFigureOut">
              <a:rPr lang="en-US" smtClean="0"/>
              <a:t>5/11/2017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528D0-2FE0-428A-B454-59A2773EB714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6C6C82-FF32-481E-AEB8-52BA70DAD7D5}" type="datetimeFigureOut">
              <a:rPr lang="en-US" smtClean="0"/>
              <a:t>5/11/2017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528D0-2FE0-428A-B454-59A2773EB714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6C6C82-FF32-481E-AEB8-52BA70DAD7D5}" type="datetimeFigureOut">
              <a:rPr lang="en-US" smtClean="0"/>
              <a:t>5/11/2017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528D0-2FE0-428A-B454-59A2773EB71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F96C6C82-FF32-481E-AEB8-52BA70DAD7D5}" type="datetimeFigureOut">
              <a:rPr lang="en-US" smtClean="0"/>
              <a:t>5/11/2017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528D0-2FE0-428A-B454-59A2773EB714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96C6C82-FF32-481E-AEB8-52BA70DAD7D5}" type="datetimeFigureOut">
              <a:rPr lang="en-US" smtClean="0"/>
              <a:t>5/11/2017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528D0-2FE0-428A-B454-59A2773EB714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6C6C82-FF32-481E-AEB8-52BA70DAD7D5}" type="datetimeFigureOut">
              <a:rPr lang="en-US" smtClean="0"/>
              <a:t>5/11/2017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528D0-2FE0-428A-B454-59A2773EB71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6C6C82-FF32-481E-AEB8-52BA70DAD7D5}" type="datetimeFigureOut">
              <a:rPr lang="en-US" smtClean="0"/>
              <a:t>5/11/2017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528D0-2FE0-428A-B454-59A2773EB71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F96C6C82-FF32-481E-AEB8-52BA70DAD7D5}" type="datetimeFigureOut">
              <a:rPr lang="en-US" smtClean="0"/>
              <a:t>5/11/2017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6F528D0-2FE0-428A-B454-59A2773EB714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iminslaw.com/" TargetMode="External"/><Relationship Id="rId2" Type="http://schemas.openxmlformats.org/officeDocument/2006/relationships/hyperlink" Target="mailto:dan@timinslaw.com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3100" dirty="0" smtClean="0"/>
              <a:t/>
            </a:r>
            <a:br>
              <a:rPr lang="en-US" sz="3100" dirty="0" smtClean="0"/>
            </a:br>
            <a:r>
              <a:rPr lang="en-US" sz="3100" dirty="0"/>
              <a:t/>
            </a:r>
            <a:br>
              <a:rPr lang="en-US" sz="3100" dirty="0"/>
            </a:br>
            <a:r>
              <a:rPr lang="en-US" sz="3100" dirty="0" smtClean="0"/>
              <a:t/>
            </a:r>
            <a:br>
              <a:rPr lang="en-US" sz="3100" dirty="0" smtClean="0"/>
            </a:br>
            <a:r>
              <a:rPr lang="en-US" sz="3100" dirty="0"/>
              <a:t/>
            </a:r>
            <a:br>
              <a:rPr lang="en-US" sz="3100" dirty="0"/>
            </a:br>
            <a:r>
              <a:rPr lang="en-US" sz="3100" dirty="0" smtClean="0"/>
              <a:t>September 26, 2015:</a:t>
            </a:r>
            <a:br>
              <a:rPr lang="en-US" sz="3100" dirty="0" smtClean="0"/>
            </a:br>
            <a:r>
              <a:rPr lang="en-US" sz="3100" dirty="0" smtClean="0"/>
              <a:t>Financial Fitness Workshop</a:t>
            </a:r>
            <a:br>
              <a:rPr lang="en-US" sz="3100" dirty="0" smtClean="0"/>
            </a:br>
            <a:r>
              <a:rPr lang="en-US" sz="3100" dirty="0" smtClean="0"/>
              <a:t/>
            </a:r>
            <a:br>
              <a:rPr lang="en-US" sz="3100" dirty="0" smtClean="0"/>
            </a:br>
            <a:r>
              <a:rPr lang="en-US" sz="3100" dirty="0" smtClean="0"/>
              <a:t>2015 MEDICARE &amp; MEDICAID UPDATE</a:t>
            </a:r>
            <a:br>
              <a:rPr lang="en-US" sz="3100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2971800"/>
            <a:ext cx="7772400" cy="1839511"/>
          </a:xfrm>
        </p:spPr>
        <p:txBody>
          <a:bodyPr>
            <a:noAutofit/>
          </a:bodyPr>
          <a:lstStyle/>
          <a:p>
            <a:r>
              <a:rPr lang="en-US" altLang="en-US" sz="1600" b="1" dirty="0" smtClean="0"/>
              <a:t>Daniel Timins, Esq., CFP®</a:t>
            </a:r>
          </a:p>
          <a:p>
            <a:r>
              <a:rPr lang="en-US" altLang="en-US" sz="1600" b="1" dirty="0" smtClean="0">
                <a:solidFill>
                  <a:srgbClr val="7030A0"/>
                </a:solidFill>
                <a:hlinkClick r:id="rId2"/>
              </a:rPr>
              <a:t>dan@timinslaw.com</a:t>
            </a:r>
            <a:endParaRPr lang="en-US" altLang="en-US" sz="1600" b="1" dirty="0" smtClean="0">
              <a:solidFill>
                <a:srgbClr val="7030A0"/>
              </a:solidFill>
            </a:endParaRPr>
          </a:p>
          <a:p>
            <a:r>
              <a:rPr lang="en-US" altLang="en-US" sz="1600" b="1" dirty="0" smtClean="0"/>
              <a:t>477 Madison Avenue</a:t>
            </a:r>
            <a:r>
              <a:rPr lang="en-US" altLang="en-US" sz="1600" b="1" dirty="0" smtClean="0"/>
              <a:t>, Suite </a:t>
            </a:r>
            <a:r>
              <a:rPr lang="en-US" altLang="en-US" sz="1600" b="1" dirty="0" smtClean="0"/>
              <a:t>24</a:t>
            </a:r>
            <a:r>
              <a:rPr lang="en-US" altLang="en-US" sz="1600" b="1" dirty="0" smtClean="0"/>
              <a:t>0</a:t>
            </a:r>
            <a:endParaRPr lang="en-US" altLang="en-US" sz="1600" b="1" dirty="0" smtClean="0"/>
          </a:p>
          <a:p>
            <a:r>
              <a:rPr lang="en-US" altLang="en-US" sz="1600" b="1" dirty="0" smtClean="0"/>
              <a:t>New York, NY </a:t>
            </a:r>
            <a:r>
              <a:rPr lang="en-US" altLang="en-US" sz="1600" b="1" dirty="0" smtClean="0"/>
              <a:t>10022</a:t>
            </a:r>
            <a:endParaRPr lang="en-US" altLang="en-US" sz="1600" b="1" dirty="0" smtClean="0"/>
          </a:p>
          <a:p>
            <a:r>
              <a:rPr lang="en-US" altLang="en-US" sz="1600" b="1" dirty="0" smtClean="0"/>
              <a:t>(212) 683-3560</a:t>
            </a:r>
          </a:p>
          <a:p>
            <a:r>
              <a:rPr lang="en-US" altLang="en-US" sz="1600" b="1" dirty="0">
                <a:hlinkClick r:id="rId3"/>
              </a:rPr>
              <a:t>www.timinslaw.com</a:t>
            </a:r>
            <a:endParaRPr lang="en-US" altLang="en-US" sz="1600" b="1" dirty="0" smtClean="0"/>
          </a:p>
          <a:p>
            <a:endParaRPr lang="en-US" sz="1600" b="1" dirty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28600"/>
            <a:ext cx="2590800" cy="1555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8302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altLang="en-US" sz="3200" dirty="0"/>
              <a:t>All information contained in these pages is for informational purposes only. It should not be considered legal </a:t>
            </a:r>
            <a:r>
              <a:rPr lang="en-US" altLang="en-US" sz="3200" dirty="0" smtClean="0"/>
              <a:t>advice</a:t>
            </a:r>
            <a:r>
              <a:rPr lang="en-US" altLang="en-US" sz="3200" dirty="0"/>
              <a:t>. Please consult an attorney before taking any steps based on this information.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u="sng" dirty="0">
                <a:solidFill>
                  <a:schemeClr val="tx1"/>
                </a:solidFill>
              </a:rPr>
              <a:t>Disclaimer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65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788091"/>
          </a:xfrm>
        </p:spPr>
        <p:txBody>
          <a:bodyPr/>
          <a:lstStyle/>
          <a:p>
            <a:pPr marL="109728" indent="0">
              <a:buNone/>
            </a:pPr>
            <a:endParaRPr lang="en-US" sz="1000" dirty="0" smtClean="0"/>
          </a:p>
          <a:p>
            <a:pPr marL="109728" indent="0">
              <a:buNone/>
            </a:pPr>
            <a:endParaRPr lang="en-US" sz="1000" dirty="0" smtClean="0"/>
          </a:p>
          <a:p>
            <a:pPr lvl="1"/>
            <a:r>
              <a:rPr lang="en-US" u="sng" dirty="0" smtClean="0"/>
              <a:t>MEDICARE</a:t>
            </a:r>
            <a:r>
              <a:rPr lang="en-US" dirty="0" smtClean="0"/>
              <a:t>:</a:t>
            </a:r>
          </a:p>
          <a:p>
            <a:pPr lvl="2"/>
            <a:r>
              <a:rPr lang="en-US" dirty="0"/>
              <a:t>A</a:t>
            </a:r>
            <a:r>
              <a:rPr lang="en-US" dirty="0" smtClean="0"/>
              <a:t>n “</a:t>
            </a:r>
            <a:r>
              <a:rPr lang="en-US" b="1" u="sng" dirty="0" smtClean="0"/>
              <a:t>Entitlement Program</a:t>
            </a:r>
            <a:r>
              <a:rPr lang="en-US" dirty="0" smtClean="0"/>
              <a:t>” – you paid for it, you get it</a:t>
            </a:r>
          </a:p>
          <a:p>
            <a:pPr lvl="2"/>
            <a:r>
              <a:rPr lang="en-US" dirty="0" smtClean="0"/>
              <a:t>Pays for HEALTH care</a:t>
            </a:r>
          </a:p>
          <a:p>
            <a:pPr marL="630936" lvl="2" indent="0">
              <a:buNone/>
            </a:pPr>
            <a:endParaRPr lang="en-US" sz="1000" dirty="0" smtClean="0"/>
          </a:p>
          <a:p>
            <a:pPr marL="630936" lvl="2" indent="0">
              <a:buNone/>
            </a:pPr>
            <a:endParaRPr lang="en-US" sz="1000" dirty="0" smtClean="0"/>
          </a:p>
          <a:p>
            <a:pPr lvl="1"/>
            <a:r>
              <a:rPr lang="en-US" u="sng" dirty="0" smtClean="0"/>
              <a:t>MEDICAID</a:t>
            </a:r>
            <a:r>
              <a:rPr lang="en-US" dirty="0" smtClean="0"/>
              <a:t>:</a:t>
            </a:r>
          </a:p>
          <a:p>
            <a:pPr lvl="2"/>
            <a:r>
              <a:rPr lang="en-US" dirty="0" smtClean="0"/>
              <a:t>A “</a:t>
            </a:r>
            <a:r>
              <a:rPr lang="en-US" b="1" u="sng" dirty="0" smtClean="0"/>
              <a:t>Needs Based Program</a:t>
            </a:r>
            <a:r>
              <a:rPr lang="en-US" dirty="0" smtClean="0"/>
              <a:t>” </a:t>
            </a:r>
          </a:p>
          <a:p>
            <a:pPr lvl="3"/>
            <a:r>
              <a:rPr lang="en-US" dirty="0" smtClean="0"/>
              <a:t>(1) Must have the physical / mental need</a:t>
            </a:r>
          </a:p>
          <a:p>
            <a:pPr lvl="3"/>
            <a:r>
              <a:rPr lang="en-US" dirty="0" smtClean="0"/>
              <a:t>(2) “Means Tested”: must meet asset &amp; income limits</a:t>
            </a:r>
          </a:p>
          <a:p>
            <a:pPr lvl="2"/>
            <a:r>
              <a:rPr lang="en-US" dirty="0" smtClean="0"/>
              <a:t>Pays for PERSONAL care / Activities of Daily Living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u="sng" dirty="0" smtClean="0"/>
              <a:t>Medicare v. Medicaid</a:t>
            </a:r>
            <a:endParaRPr lang="en-US" u="sng" dirty="0"/>
          </a:p>
        </p:txBody>
      </p:sp>
    </p:spTree>
    <p:extLst>
      <p:ext uri="{BB962C8B-B14F-4D97-AF65-F5344CB8AC3E}">
        <p14:creationId xmlns:p14="http://schemas.microsoft.com/office/powerpoint/2010/main" val="1904049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295400"/>
            <a:ext cx="8534400" cy="48768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PART A: Inpatient Hospital Care</a:t>
            </a:r>
          </a:p>
          <a:p>
            <a:pPr marL="365760" lvl="1" indent="0">
              <a:buNone/>
            </a:pPr>
            <a:r>
              <a:rPr lang="en-US" dirty="0" smtClean="0"/>
              <a:t>Pay up to $407 per month (if “Ineligible”)</a:t>
            </a:r>
          </a:p>
          <a:p>
            <a:pPr marL="365760" lvl="1" indent="0">
              <a:buNone/>
            </a:pPr>
            <a:endParaRPr lang="en-US" dirty="0" smtClean="0"/>
          </a:p>
          <a:p>
            <a:r>
              <a:rPr lang="en-US" dirty="0" smtClean="0"/>
              <a:t>PART B: Supplemental Medical Insurance</a:t>
            </a:r>
          </a:p>
          <a:p>
            <a:pPr marL="365760" lvl="1" indent="0">
              <a:buNone/>
            </a:pPr>
            <a:r>
              <a:rPr lang="en-US" dirty="0" smtClean="0"/>
              <a:t>Pay $104.90 - $335.70 per month in 2015 </a:t>
            </a:r>
          </a:p>
          <a:p>
            <a:pPr marL="365760" lvl="1" indent="0">
              <a:buNone/>
            </a:pPr>
            <a:r>
              <a:rPr lang="en-US" dirty="0" smtClean="0"/>
              <a:t>(but see Slide 13…)</a:t>
            </a:r>
          </a:p>
          <a:p>
            <a:pPr marL="365760" lvl="1" indent="0">
              <a:buNone/>
            </a:pPr>
            <a:endParaRPr lang="en-US" dirty="0" smtClean="0"/>
          </a:p>
          <a:p>
            <a:r>
              <a:rPr lang="en-US" dirty="0" smtClean="0"/>
              <a:t>PART C: Managed Care</a:t>
            </a:r>
          </a:p>
          <a:p>
            <a:pPr marL="365760" lvl="1" indent="0">
              <a:buNone/>
            </a:pPr>
            <a:r>
              <a:rPr lang="en-US" dirty="0" smtClean="0"/>
              <a:t>Cost varies by plan</a:t>
            </a:r>
          </a:p>
          <a:p>
            <a:pPr marL="365760" lvl="1" indent="0">
              <a:buNone/>
            </a:pPr>
            <a:endParaRPr lang="en-US" dirty="0" smtClean="0"/>
          </a:p>
          <a:p>
            <a:r>
              <a:rPr lang="en-US" dirty="0" smtClean="0"/>
              <a:t>PART D: Prescription Drug Benefits</a:t>
            </a:r>
          </a:p>
          <a:p>
            <a:pPr lvl="1"/>
            <a:r>
              <a:rPr lang="en-US" dirty="0" smtClean="0"/>
              <a:t>$0-$50 per month; cost varies by plan; higher-income consumers often pay more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Medicare: Coverage &amp; Premiums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8725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Operating expenses</a:t>
            </a:r>
          </a:p>
          <a:p>
            <a:pPr lvl="0"/>
            <a:r>
              <a:rPr lang="en-US" dirty="0"/>
              <a:t>Semi-private room and meals</a:t>
            </a:r>
          </a:p>
          <a:p>
            <a:pPr lvl="0"/>
            <a:r>
              <a:rPr lang="en-US" dirty="0"/>
              <a:t>Nursing services</a:t>
            </a:r>
          </a:p>
          <a:p>
            <a:pPr lvl="0"/>
            <a:r>
              <a:rPr lang="en-US" dirty="0"/>
              <a:t>Social services</a:t>
            </a:r>
          </a:p>
          <a:p>
            <a:pPr lvl="0"/>
            <a:r>
              <a:rPr lang="en-US" dirty="0"/>
              <a:t>Use of hospital equipment</a:t>
            </a:r>
          </a:p>
          <a:p>
            <a:pPr lvl="0"/>
            <a:r>
              <a:rPr lang="en-US" dirty="0"/>
              <a:t>Rehabilitation services</a:t>
            </a:r>
          </a:p>
          <a:p>
            <a:pPr lvl="0"/>
            <a:r>
              <a:rPr lang="en-US" dirty="0"/>
              <a:t>Diagnostic </a:t>
            </a:r>
            <a:r>
              <a:rPr lang="en-US" dirty="0" smtClean="0"/>
              <a:t>testing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PART A: Inpatient Hospital </a:t>
            </a:r>
            <a:r>
              <a:rPr lang="en-US" dirty="0" smtClean="0"/>
              <a:t>Care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978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295400"/>
            <a:ext cx="8534400" cy="4711891"/>
          </a:xfrm>
        </p:spPr>
        <p:txBody>
          <a:bodyPr/>
          <a:lstStyle/>
          <a:p>
            <a:pPr lvl="0"/>
            <a:r>
              <a:rPr lang="en-US" sz="2800" dirty="0"/>
              <a:t>Skilled Nursing Facility</a:t>
            </a:r>
            <a:endParaRPr lang="en-US" sz="2400" dirty="0"/>
          </a:p>
          <a:p>
            <a:pPr lvl="1"/>
            <a:r>
              <a:rPr lang="en-US" sz="2400" dirty="0"/>
              <a:t>Physician must certify rehab is needed for a hospital treatment in last 30 days</a:t>
            </a:r>
            <a:endParaRPr lang="en-US" sz="2000" dirty="0"/>
          </a:p>
          <a:p>
            <a:pPr lvl="1"/>
            <a:r>
              <a:rPr lang="en-US" sz="2400" dirty="0"/>
              <a:t>There is an ~ $</a:t>
            </a:r>
            <a:r>
              <a:rPr lang="en-US" sz="2400" dirty="0" smtClean="0"/>
              <a:t>157.50 </a:t>
            </a:r>
            <a:r>
              <a:rPr lang="en-US" sz="2400" dirty="0"/>
              <a:t>per </a:t>
            </a:r>
            <a:r>
              <a:rPr lang="en-US" sz="2400" dirty="0" smtClean="0"/>
              <a:t>day coinsurance </a:t>
            </a:r>
            <a:r>
              <a:rPr lang="en-US" sz="2400" dirty="0"/>
              <a:t>charge for day 21 – </a:t>
            </a:r>
            <a:r>
              <a:rPr lang="en-US" sz="2400" dirty="0" smtClean="0"/>
              <a:t>100</a:t>
            </a:r>
          </a:p>
          <a:p>
            <a:pPr marL="393192" lvl="1" indent="0">
              <a:buNone/>
            </a:pPr>
            <a:endParaRPr lang="en-US" sz="2000" dirty="0"/>
          </a:p>
          <a:p>
            <a:pPr lvl="0"/>
            <a:r>
              <a:rPr lang="en-US" sz="2800" dirty="0"/>
              <a:t>Home Health Care</a:t>
            </a:r>
            <a:endParaRPr lang="en-US" sz="2400" dirty="0"/>
          </a:p>
          <a:p>
            <a:pPr lvl="1"/>
            <a:r>
              <a:rPr lang="en-US" sz="2400" dirty="0"/>
              <a:t>Pays for full cost up to 100 home visits, but MUST occur after a hospital or skilled nursing facility stay</a:t>
            </a:r>
            <a:endParaRPr lang="en-US" sz="2000" dirty="0"/>
          </a:p>
          <a:p>
            <a:pPr lvl="1"/>
            <a:r>
              <a:rPr lang="en-US" sz="2400" dirty="0"/>
              <a:t>Recipient MUST be confined at home</a:t>
            </a:r>
            <a:endParaRPr lang="en-US" sz="2000" dirty="0"/>
          </a:p>
          <a:p>
            <a:pPr lvl="1"/>
            <a:r>
              <a:rPr lang="en-US" sz="2400" dirty="0"/>
              <a:t>PART B </a:t>
            </a:r>
            <a:r>
              <a:rPr lang="en-US" sz="2400" u="sng" dirty="0"/>
              <a:t>may</a:t>
            </a:r>
            <a:r>
              <a:rPr lang="en-US" sz="2400" dirty="0"/>
              <a:t> cover additional expenses</a:t>
            </a:r>
            <a:endParaRPr lang="en-US" sz="2000" dirty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Part A (Continued)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3989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“Luxury” and Elective </a:t>
            </a:r>
            <a:r>
              <a:rPr lang="en-US" dirty="0" smtClean="0"/>
              <a:t>surgeries</a:t>
            </a:r>
          </a:p>
          <a:p>
            <a:pPr marL="109728" lvl="0" indent="0">
              <a:buNone/>
            </a:pPr>
            <a:endParaRPr lang="en-US" dirty="0"/>
          </a:p>
          <a:p>
            <a:pPr lvl="0"/>
            <a:r>
              <a:rPr lang="en-US" dirty="0"/>
              <a:t>Most services performed outside of </a:t>
            </a:r>
            <a:r>
              <a:rPr lang="en-US" dirty="0" smtClean="0"/>
              <a:t>US</a:t>
            </a:r>
          </a:p>
          <a:p>
            <a:pPr marL="109728" lvl="0" indent="0">
              <a:buNone/>
            </a:pPr>
            <a:endParaRPr lang="en-US" dirty="0"/>
          </a:p>
          <a:p>
            <a:pPr lvl="0"/>
            <a:r>
              <a:rPr lang="en-US" dirty="0"/>
              <a:t>Procedures performed in federal facilities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Part A: What is NOT Covered?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9176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029200"/>
          </a:xfrm>
        </p:spPr>
        <p:txBody>
          <a:bodyPr>
            <a:normAutofit fontScale="77500" lnSpcReduction="20000"/>
          </a:bodyPr>
          <a:lstStyle/>
          <a:p>
            <a:pPr lvl="0"/>
            <a:r>
              <a:rPr lang="en-US" dirty="0"/>
              <a:t>(1) </a:t>
            </a:r>
            <a:r>
              <a:rPr lang="en-US" u="sng" dirty="0"/>
              <a:t>Everyone</a:t>
            </a:r>
            <a:r>
              <a:rPr lang="en-US" dirty="0"/>
              <a:t> aged 65 and older who is receiving </a:t>
            </a:r>
            <a:r>
              <a:rPr lang="en-US" dirty="0" smtClean="0"/>
              <a:t>monthly </a:t>
            </a:r>
            <a:r>
              <a:rPr lang="en-US" dirty="0"/>
              <a:t>Social Security </a:t>
            </a:r>
            <a:r>
              <a:rPr lang="en-US" dirty="0" smtClean="0"/>
              <a:t>(</a:t>
            </a:r>
            <a:r>
              <a:rPr lang="en-US" dirty="0"/>
              <a:t>including survivor’s benefits), </a:t>
            </a:r>
            <a:r>
              <a:rPr lang="en-US" dirty="0" smtClean="0"/>
              <a:t>or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(2) People aged 65 and over who have deferred receiving Social Security retirement benefits </a:t>
            </a:r>
            <a:endParaRPr lang="en-US" dirty="0" smtClean="0"/>
          </a:p>
          <a:p>
            <a:pPr lvl="1"/>
            <a:r>
              <a:rPr lang="en-US" dirty="0" smtClean="0"/>
              <a:t>(</a:t>
            </a:r>
            <a:r>
              <a:rPr lang="en-US" dirty="0"/>
              <a:t>must apply for Medicare; others in “pay status” are automatically enrolled), </a:t>
            </a:r>
            <a:r>
              <a:rPr lang="en-US" dirty="0" smtClean="0"/>
              <a:t>or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(3) 65 year old civilian employees of the federal government who did not elect into the Social Security system under the 1983 law, </a:t>
            </a:r>
            <a:r>
              <a:rPr lang="en-US" dirty="0" smtClean="0"/>
              <a:t>or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(4) People who receive or are eligible to receive railroad retirement benefits, </a:t>
            </a:r>
            <a:r>
              <a:rPr lang="en-US" dirty="0" smtClean="0"/>
              <a:t>or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(5) Any spouse aged 65 and over of a fully insured worker who is at least aged 62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PART A: Who is Eligible?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7864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z="2800" b="1" dirty="0"/>
              <a:t>What if I am not eligible for PART A? </a:t>
            </a:r>
            <a:endParaRPr lang="en-US" sz="2800" b="1" dirty="0" smtClean="0"/>
          </a:p>
          <a:p>
            <a:pPr lvl="1"/>
            <a:r>
              <a:rPr lang="en-US" sz="3000" b="1" dirty="0" smtClean="0">
                <a:sym typeface="Wingdings"/>
              </a:rPr>
              <a:t></a:t>
            </a:r>
            <a:r>
              <a:rPr lang="en-US" sz="3000" b="1" dirty="0" smtClean="0"/>
              <a:t> </a:t>
            </a:r>
            <a:r>
              <a:rPr lang="en-US" sz="3000" b="1" dirty="0"/>
              <a:t>You have to pay for it</a:t>
            </a:r>
            <a:r>
              <a:rPr lang="en-US" sz="3000" b="1" dirty="0" smtClean="0"/>
              <a:t>!</a:t>
            </a:r>
          </a:p>
          <a:p>
            <a:pPr marL="109728" indent="0">
              <a:buNone/>
            </a:pPr>
            <a:endParaRPr lang="en-US" sz="2400" dirty="0"/>
          </a:p>
          <a:p>
            <a:pPr lvl="0"/>
            <a:r>
              <a:rPr lang="en-US" sz="2800" dirty="0"/>
              <a:t>If insured worked for less than 30 quarters of his or her life:</a:t>
            </a:r>
            <a:endParaRPr lang="en-US" sz="2400" dirty="0"/>
          </a:p>
          <a:p>
            <a:pPr lvl="1"/>
            <a:r>
              <a:rPr lang="en-US" sz="2400" dirty="0"/>
              <a:t>Can voluntarily enroll by paying premiums of approximately $</a:t>
            </a:r>
            <a:r>
              <a:rPr lang="en-US" sz="2400" dirty="0" smtClean="0"/>
              <a:t>407 </a:t>
            </a:r>
            <a:r>
              <a:rPr lang="en-US" sz="2400" dirty="0"/>
              <a:t>per month</a:t>
            </a:r>
            <a:endParaRPr lang="en-US" sz="2000" dirty="0"/>
          </a:p>
          <a:p>
            <a:pPr lvl="1"/>
            <a:r>
              <a:rPr lang="en-US" sz="2400" dirty="0"/>
              <a:t>Premium can increase </a:t>
            </a:r>
            <a:r>
              <a:rPr lang="en-US" sz="2400" dirty="0" smtClean="0"/>
              <a:t>monthly</a:t>
            </a:r>
          </a:p>
          <a:p>
            <a:pPr marL="393192" lvl="1" indent="0">
              <a:buNone/>
            </a:pPr>
            <a:endParaRPr lang="en-US" sz="2000" dirty="0"/>
          </a:p>
          <a:p>
            <a:pPr lvl="0"/>
            <a:r>
              <a:rPr lang="en-US" sz="2800" dirty="0"/>
              <a:t>If insured worked between 30 and 39 quarters of his or her life</a:t>
            </a:r>
            <a:endParaRPr lang="en-US" sz="2400" dirty="0"/>
          </a:p>
          <a:p>
            <a:pPr lvl="1"/>
            <a:r>
              <a:rPr lang="en-US" sz="2400" dirty="0"/>
              <a:t>Can voluntarily enroll by paying premiums of approximately $</a:t>
            </a:r>
            <a:r>
              <a:rPr lang="en-US" sz="2400" dirty="0" smtClean="0"/>
              <a:t>290 </a:t>
            </a:r>
            <a:r>
              <a:rPr lang="en-US" sz="2400" dirty="0"/>
              <a:t>per month</a:t>
            </a:r>
            <a:endParaRPr lang="en-US" sz="2000" dirty="0"/>
          </a:p>
          <a:p>
            <a:pPr lvl="1"/>
            <a:r>
              <a:rPr lang="en-US" sz="2400" dirty="0"/>
              <a:t>Premium can increase monthly</a:t>
            </a:r>
            <a:endParaRPr lang="en-US" sz="2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PART A: What if I’m Not Eligible?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7335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788091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US" sz="2800" dirty="0"/>
              <a:t>Covers hospital expenses for up to 90 days for each “</a:t>
            </a:r>
            <a:r>
              <a:rPr lang="en-US" sz="2800" u="sng" dirty="0"/>
              <a:t>benefit period</a:t>
            </a:r>
            <a:r>
              <a:rPr lang="en-US" sz="2800" dirty="0"/>
              <a:t>” (spell of illness)</a:t>
            </a:r>
            <a:endParaRPr lang="en-US" sz="2400" dirty="0"/>
          </a:p>
          <a:p>
            <a:pPr lvl="1"/>
            <a:r>
              <a:rPr lang="en-US" sz="2400" dirty="0"/>
              <a:t>A “benefit period” ends only AFTER recipient has been out of a </a:t>
            </a:r>
            <a:r>
              <a:rPr lang="en-US" sz="2400" i="1" dirty="0"/>
              <a:t>hospital</a:t>
            </a:r>
            <a:r>
              <a:rPr lang="en-US" sz="2400" dirty="0"/>
              <a:t> OR </a:t>
            </a:r>
            <a:r>
              <a:rPr lang="en-US" sz="2400" i="1" dirty="0"/>
              <a:t>skilled nursing facility</a:t>
            </a:r>
            <a:r>
              <a:rPr lang="en-US" sz="2400" dirty="0"/>
              <a:t> for 60 consecutive days</a:t>
            </a:r>
            <a:endParaRPr lang="en-US" sz="2000" dirty="0"/>
          </a:p>
          <a:p>
            <a:pPr lvl="1"/>
            <a:r>
              <a:rPr lang="en-US" sz="2400" dirty="0"/>
              <a:t>At that time a new benefit period begins</a:t>
            </a:r>
            <a:endParaRPr lang="en-US" sz="2000" dirty="0"/>
          </a:p>
          <a:p>
            <a:pPr lvl="1"/>
            <a:r>
              <a:rPr lang="en-US" sz="2400" dirty="0"/>
              <a:t>First 60 days of benefit period  are paid in full with an ~ $</a:t>
            </a:r>
            <a:r>
              <a:rPr lang="en-US" sz="2400" dirty="0" smtClean="0"/>
              <a:t>1,260 deductible</a:t>
            </a:r>
            <a:endParaRPr lang="en-US" sz="2000" dirty="0"/>
          </a:p>
          <a:p>
            <a:pPr lvl="1"/>
            <a:r>
              <a:rPr lang="en-US" sz="2400" dirty="0"/>
              <a:t>Next 30 days of benefit period are paid in full with an ~ </a:t>
            </a:r>
            <a:r>
              <a:rPr lang="en-US" sz="2400" dirty="0" smtClean="0"/>
              <a:t>$315 </a:t>
            </a:r>
            <a:r>
              <a:rPr lang="en-US" sz="2400" dirty="0"/>
              <a:t>coinsurance charge for EACH </a:t>
            </a:r>
            <a:r>
              <a:rPr lang="en-US" sz="2400" dirty="0" smtClean="0"/>
              <a:t>day</a:t>
            </a:r>
          </a:p>
          <a:p>
            <a:pPr marL="393192" lvl="1" indent="0">
              <a:buNone/>
            </a:pPr>
            <a:endParaRPr lang="en-US" sz="2000" dirty="0"/>
          </a:p>
          <a:p>
            <a:r>
              <a:rPr lang="en-US" sz="800" dirty="0"/>
              <a:t> </a:t>
            </a:r>
            <a:endParaRPr lang="en-US" sz="4400" dirty="0"/>
          </a:p>
          <a:p>
            <a:pPr lvl="0"/>
            <a:r>
              <a:rPr lang="en-US" sz="2800" dirty="0"/>
              <a:t>Also, there is an additional 60 “</a:t>
            </a:r>
            <a:r>
              <a:rPr lang="en-US" sz="2800" u="sng" dirty="0"/>
              <a:t>lifetime reserve days</a:t>
            </a:r>
            <a:r>
              <a:rPr lang="en-US" sz="2800" dirty="0"/>
              <a:t>” over an individual’s lifetime</a:t>
            </a:r>
            <a:endParaRPr lang="en-US" sz="2400" dirty="0"/>
          </a:p>
          <a:p>
            <a:pPr lvl="1"/>
            <a:r>
              <a:rPr lang="en-US" sz="2400" dirty="0" smtClean="0"/>
              <a:t>$630 coinsurance per day</a:t>
            </a:r>
          </a:p>
          <a:p>
            <a:pPr lvl="1"/>
            <a:r>
              <a:rPr lang="en-US" sz="2400" dirty="0" smtClean="0"/>
              <a:t>Recipient </a:t>
            </a:r>
            <a:r>
              <a:rPr lang="en-US" sz="2400" dirty="0"/>
              <a:t>can choose when to use these days</a:t>
            </a:r>
            <a:endParaRPr lang="en-US" sz="2000" dirty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PART A: Coverage Calculation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870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711891"/>
          </a:xfrm>
        </p:spPr>
        <p:txBody>
          <a:bodyPr/>
          <a:lstStyle/>
          <a:p>
            <a:pPr lvl="0"/>
            <a:r>
              <a:rPr lang="en-US" dirty="0"/>
              <a:t>Physician and Surgeon fees</a:t>
            </a:r>
          </a:p>
          <a:p>
            <a:pPr lvl="0"/>
            <a:r>
              <a:rPr lang="en-US" dirty="0"/>
              <a:t>Diagnostic tests in hospitals and Dr. offices</a:t>
            </a:r>
          </a:p>
          <a:p>
            <a:pPr lvl="0"/>
            <a:r>
              <a:rPr lang="en-US" dirty="0"/>
              <a:t>Physical or occupational therapy</a:t>
            </a:r>
          </a:p>
          <a:p>
            <a:pPr lvl="0"/>
            <a:r>
              <a:rPr lang="en-US" dirty="0"/>
              <a:t>Radiation therapy</a:t>
            </a:r>
          </a:p>
          <a:p>
            <a:pPr lvl="0"/>
            <a:r>
              <a:rPr lang="en-US" dirty="0"/>
              <a:t>Medical supplies and devices</a:t>
            </a:r>
          </a:p>
          <a:p>
            <a:pPr lvl="0"/>
            <a:r>
              <a:rPr lang="en-US" dirty="0"/>
              <a:t>Ambulance service</a:t>
            </a:r>
          </a:p>
          <a:p>
            <a:pPr lvl="0"/>
            <a:r>
              <a:rPr lang="en-US" dirty="0"/>
              <a:t>Pap smears and one yearly mammogram</a:t>
            </a:r>
          </a:p>
          <a:p>
            <a:pPr lvl="0"/>
            <a:r>
              <a:rPr lang="en-US" dirty="0"/>
              <a:t>Flu and pneumonia vaccinations</a:t>
            </a:r>
          </a:p>
          <a:p>
            <a:pPr lvl="0"/>
            <a:r>
              <a:rPr lang="en-US" dirty="0"/>
              <a:t>Emergency room care</a:t>
            </a:r>
          </a:p>
          <a:p>
            <a:pPr lvl="0"/>
            <a:r>
              <a:rPr lang="en-US" dirty="0"/>
              <a:t>Drugs that CANNOT be self-administered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PART B: Supplemental Medical </a:t>
            </a:r>
            <a:r>
              <a:rPr lang="en-US" sz="3200" dirty="0" smtClean="0"/>
              <a:t>Insurance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39715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Custodial care</a:t>
            </a:r>
          </a:p>
          <a:p>
            <a:pPr lvl="0"/>
            <a:r>
              <a:rPr lang="en-US" dirty="0"/>
              <a:t>Routine physical, eye &amp; hearing exams and tests</a:t>
            </a:r>
          </a:p>
          <a:p>
            <a:pPr lvl="0"/>
            <a:r>
              <a:rPr lang="en-US" dirty="0"/>
              <a:t>Eye glasses and hearing </a:t>
            </a:r>
            <a:r>
              <a:rPr lang="en-US" dirty="0" smtClean="0"/>
              <a:t>aids</a:t>
            </a:r>
          </a:p>
          <a:p>
            <a:pPr lvl="1"/>
            <a:r>
              <a:rPr lang="en-US" dirty="0" smtClean="0"/>
              <a:t>(potential 1 time exemption for hearing aids)</a:t>
            </a:r>
            <a:endParaRPr lang="en-US" dirty="0"/>
          </a:p>
          <a:p>
            <a:pPr lvl="0"/>
            <a:r>
              <a:rPr lang="en-US" dirty="0"/>
              <a:t>Routine foot care and orthopedic shoes</a:t>
            </a:r>
          </a:p>
          <a:p>
            <a:pPr lvl="0"/>
            <a:r>
              <a:rPr lang="en-US" dirty="0"/>
              <a:t>Immunizations</a:t>
            </a:r>
          </a:p>
          <a:p>
            <a:pPr lvl="0"/>
            <a:r>
              <a:rPr lang="en-US" dirty="0"/>
              <a:t>Cosmetic surgery</a:t>
            </a:r>
          </a:p>
          <a:p>
            <a:pPr lvl="0"/>
            <a:r>
              <a:rPr lang="en-US" dirty="0"/>
              <a:t>Dental care and </a:t>
            </a:r>
            <a:r>
              <a:rPr lang="en-US" dirty="0" smtClean="0"/>
              <a:t>dentures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PART B: What is NOT Covered?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6025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864291"/>
          </a:xfrm>
        </p:spPr>
        <p:txBody>
          <a:bodyPr>
            <a:normAutofit/>
          </a:bodyPr>
          <a:lstStyle/>
          <a:p>
            <a:pPr marL="109728" indent="0" algn="just">
              <a:buNone/>
            </a:pPr>
            <a:r>
              <a:rPr lang="en-US" sz="2400" dirty="0" smtClean="0"/>
              <a:t>Monthly premiums for PART B are based on your income…</a:t>
            </a:r>
          </a:p>
          <a:p>
            <a:pPr marL="109728" indent="0" algn="just">
              <a:buNone/>
            </a:pPr>
            <a:r>
              <a:rPr lang="en-US" sz="2400" dirty="0" smtClean="0"/>
              <a:t>…but beware of a drastic bump-up on 30% of people in 2016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PART B: Premiums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5928638"/>
              </p:ext>
            </p:extLst>
          </p:nvPr>
        </p:nvGraphicFramePr>
        <p:xfrm>
          <a:off x="685800" y="2667000"/>
          <a:ext cx="8153400" cy="3124198"/>
        </p:xfrm>
        <a:graphic>
          <a:graphicData uri="http://schemas.openxmlformats.org/drawingml/2006/table">
            <a:tbl>
              <a:tblPr firstRow="1" firstCol="1" bandRow="1">
                <a:tableStyleId>{616DA210-FB5B-4158-B5E0-FEB733F419BA}</a:tableStyleId>
              </a:tblPr>
              <a:tblGrid>
                <a:gridCol w="1447800"/>
                <a:gridCol w="1752600"/>
                <a:gridCol w="2362200"/>
                <a:gridCol w="1371600"/>
                <a:gridCol w="1219200"/>
              </a:tblGrid>
              <a:tr h="291890">
                <a:tc gridSpan="3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If your yearly income in 2013 (for what you pay in 2015) was</a:t>
                      </a:r>
                      <a:endParaRPr lang="en-US" sz="1400" b="1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8546" marR="8546" marT="8546" marB="8546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You pay </a:t>
                      </a:r>
                      <a:endParaRPr lang="en-US" sz="16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 2015)</a:t>
                      </a:r>
                      <a:endParaRPr lang="en-US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8546" marR="8546" marT="8546" marB="8546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You MAY pay (in 2016)</a:t>
                      </a:r>
                      <a:endParaRPr lang="en-US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8546" marR="8546" marT="8546" marB="8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56213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File individual tax return</a:t>
                      </a:r>
                      <a:endParaRPr lang="en-US" sz="1400" b="1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8546" marR="8546" marT="8546" marB="8546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effectLst/>
                        </a:rPr>
                        <a:t>File joint tax return</a:t>
                      </a:r>
                      <a:endParaRPr lang="en-US" sz="1400" b="1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8546" marR="8546" marT="8546" marB="8546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</a:rPr>
                        <a:t>File married &amp; separate tax return</a:t>
                      </a:r>
                      <a:endParaRPr lang="en-US" sz="1400" b="1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8546" marR="8546" marT="8546" marB="8546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9189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>
                          <a:effectLst/>
                        </a:rPr>
                        <a:t>$85,000 or less</a:t>
                      </a:r>
                      <a:endParaRPr lang="en-US" sz="14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8546" marR="8546" marT="8546" marB="8546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$170,000 or less</a:t>
                      </a:r>
                      <a:endParaRPr lang="en-US" sz="1400" b="1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8546" marR="8546" marT="8546" marB="8546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$85,000 or less</a:t>
                      </a:r>
                      <a:endParaRPr lang="en-US" sz="1400" b="1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8546" marR="8546" marT="8546" marB="8546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$104.90</a:t>
                      </a:r>
                      <a:endParaRPr lang="en-US" sz="18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8546" marR="8546" marT="8546" marB="8546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$105-$160</a:t>
                      </a:r>
                      <a:endParaRPr lang="en-US" sz="1800" b="1" dirty="0" smtClean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8546" marR="8546" marT="8546" marB="8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56213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>
                          <a:effectLst/>
                        </a:rPr>
                        <a:t>above $85,000 up to $107,000</a:t>
                      </a:r>
                      <a:endParaRPr lang="en-US" sz="14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8546" marR="8546" marT="8546" marB="8546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above $170,000 up to $214,000</a:t>
                      </a:r>
                      <a:endParaRPr lang="en-US" sz="1400" b="1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8546" marR="8546" marT="8546" marB="8546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Not applicable</a:t>
                      </a:r>
                      <a:endParaRPr lang="en-US" sz="1400" b="1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8546" marR="8546" marT="8546" marB="8546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$146.90</a:t>
                      </a:r>
                      <a:endParaRPr lang="en-US" sz="18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8546" marR="8546" marT="8546" marB="8546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$223.00</a:t>
                      </a:r>
                      <a:endParaRPr lang="en-US" sz="18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8546" marR="8546" marT="8546" marB="8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56213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>
                          <a:effectLst/>
                        </a:rPr>
                        <a:t>above $107,000 up to $160,000</a:t>
                      </a:r>
                      <a:endParaRPr lang="en-US" sz="14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8546" marR="8546" marT="8546" marB="8546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above $214,000 up to $320,000</a:t>
                      </a:r>
                      <a:endParaRPr lang="en-US" sz="1400" b="1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8546" marR="8546" marT="8546" marB="8546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Not applicable</a:t>
                      </a:r>
                      <a:endParaRPr lang="en-US" sz="1400" b="1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8546" marR="8546" marT="8546" marB="8546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$209.80</a:t>
                      </a:r>
                      <a:endParaRPr lang="en-US" sz="18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8546" marR="8546" marT="8546" marB="8546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$318.60</a:t>
                      </a:r>
                      <a:endParaRPr lang="en-US" sz="18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8546" marR="8546" marT="8546" marB="8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56213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>
                          <a:effectLst/>
                        </a:rPr>
                        <a:t>above $160,000 up to $214,000</a:t>
                      </a:r>
                      <a:endParaRPr lang="en-US" sz="1400" b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8546" marR="8546" marT="8546" marB="8546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above $320,000 up to $428,000</a:t>
                      </a:r>
                      <a:endParaRPr lang="en-US" sz="1400" b="1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8546" marR="8546" marT="8546" marB="8546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above $85,000 and up to $129,000</a:t>
                      </a:r>
                      <a:endParaRPr lang="en-US" sz="1400" b="1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8546" marR="8546" marT="8546" marB="8546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$272.70</a:t>
                      </a:r>
                      <a:endParaRPr lang="en-US" sz="18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8546" marR="8546" marT="8546" marB="8546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$414.20</a:t>
                      </a:r>
                      <a:endParaRPr lang="en-US" sz="18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8546" marR="8546" marT="8546" marB="8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9189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dirty="0">
                          <a:effectLst/>
                        </a:rPr>
                        <a:t>above $214,000</a:t>
                      </a:r>
                      <a:endParaRPr lang="en-US" sz="1400" b="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8546" marR="8546" marT="8546" marB="8546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above $428,000</a:t>
                      </a:r>
                      <a:endParaRPr lang="en-US" sz="1400" b="1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8546" marR="8546" marT="8546" marB="8546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above $129,000</a:t>
                      </a:r>
                      <a:endParaRPr lang="en-US" sz="1400" b="1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8546" marR="8546" marT="8546" marB="8546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$335.70</a:t>
                      </a:r>
                      <a:endParaRPr lang="en-US" sz="18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8546" marR="8546" marT="8546" marB="8546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$509.80</a:t>
                      </a:r>
                      <a:endParaRPr lang="en-US" sz="18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8546" marR="8546" marT="8546" marB="854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1963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PART B pays </a:t>
            </a:r>
            <a:r>
              <a:rPr lang="en-US" u="sng" dirty="0"/>
              <a:t>80%</a:t>
            </a:r>
            <a:r>
              <a:rPr lang="en-US" dirty="0"/>
              <a:t> of approved medical expenses after an </a:t>
            </a:r>
            <a:r>
              <a:rPr lang="en-US" u="sng" dirty="0" smtClean="0"/>
              <a:t>$147 annual deductible</a:t>
            </a:r>
          </a:p>
          <a:p>
            <a:endParaRPr lang="en-US" u="sng" dirty="0"/>
          </a:p>
          <a:p>
            <a:r>
              <a:rPr lang="en-US" dirty="0" smtClean="0"/>
              <a:t>Like PART A, PART B is automatic at age 65</a:t>
            </a:r>
          </a:p>
          <a:p>
            <a:pPr lvl="1"/>
            <a:r>
              <a:rPr lang="en-US" dirty="0"/>
              <a:t>If you do not want PART B you must reject it in writing </a:t>
            </a:r>
            <a:r>
              <a:rPr lang="en-US" dirty="0" smtClean="0"/>
              <a:t>by2 </a:t>
            </a:r>
            <a:r>
              <a:rPr lang="en-US" dirty="0"/>
              <a:t>months of receiving Medicare </a:t>
            </a:r>
            <a:r>
              <a:rPr lang="en-US" dirty="0" smtClean="0"/>
              <a:t>Notice</a:t>
            </a:r>
          </a:p>
          <a:p>
            <a:pPr lvl="1"/>
            <a:r>
              <a:rPr lang="en-US" dirty="0" smtClean="0"/>
              <a:t>If you change your mind later you have to pay for past-years (expensive)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PART B: How is Coverage Calculated?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93145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711891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en-US" sz="2800" dirty="0"/>
              <a:t>Participants can elect to have Medicare benefits provided by a managed care </a:t>
            </a:r>
            <a:r>
              <a:rPr lang="en-US" sz="2800" dirty="0" smtClean="0"/>
              <a:t>plan</a:t>
            </a:r>
          </a:p>
          <a:p>
            <a:pPr marL="109728" lvl="0" indent="0">
              <a:buNone/>
            </a:pPr>
            <a:endParaRPr lang="en-US" sz="2400" dirty="0"/>
          </a:p>
          <a:p>
            <a:pPr lvl="1"/>
            <a:r>
              <a:rPr lang="en-US" sz="2400" dirty="0"/>
              <a:t>A</a:t>
            </a:r>
            <a:r>
              <a:rPr lang="en-US" sz="2400" dirty="0" smtClean="0"/>
              <a:t>n </a:t>
            </a:r>
            <a:r>
              <a:rPr lang="en-US" sz="2400" dirty="0"/>
              <a:t>HMO, PPO or insurance company (but MUST use a preferred provider unless an emergency</a:t>
            </a:r>
            <a:r>
              <a:rPr lang="en-US" sz="2400" dirty="0" smtClean="0"/>
              <a:t>)</a:t>
            </a:r>
          </a:p>
          <a:p>
            <a:pPr marL="393192" lvl="1" indent="0">
              <a:buNone/>
            </a:pPr>
            <a:endParaRPr lang="en-US" sz="2000" dirty="0"/>
          </a:p>
          <a:p>
            <a:pPr lvl="1"/>
            <a:r>
              <a:rPr lang="en-US" sz="2400" dirty="0"/>
              <a:t>The Participant still pays PART B premiums, and usually pays more for PART C</a:t>
            </a:r>
            <a:r>
              <a:rPr lang="en-US" sz="2400" dirty="0" smtClean="0"/>
              <a:t>…</a:t>
            </a:r>
          </a:p>
          <a:p>
            <a:pPr marL="393192" lvl="1" indent="0">
              <a:buNone/>
            </a:pPr>
            <a:endParaRPr lang="en-US" sz="2000" dirty="0"/>
          </a:p>
          <a:p>
            <a:pPr lvl="1"/>
            <a:r>
              <a:rPr lang="en-US" sz="2400" dirty="0"/>
              <a:t>…BUT deductibles are usually </a:t>
            </a:r>
            <a:r>
              <a:rPr lang="en-US" sz="2400" dirty="0" smtClean="0"/>
              <a:t>eliminated </a:t>
            </a:r>
            <a:r>
              <a:rPr lang="en-US" sz="2400" dirty="0"/>
              <a:t>and copays are lowered to reasonable </a:t>
            </a:r>
            <a:r>
              <a:rPr lang="en-US" sz="2400" dirty="0" smtClean="0"/>
              <a:t>amounts</a:t>
            </a:r>
          </a:p>
          <a:p>
            <a:pPr marL="393192" lvl="1" indent="0">
              <a:buNone/>
            </a:pPr>
            <a:endParaRPr lang="en-US" sz="2000" dirty="0"/>
          </a:p>
          <a:p>
            <a:pPr lvl="1"/>
            <a:r>
              <a:rPr lang="en-US" sz="2400" dirty="0"/>
              <a:t>A </a:t>
            </a:r>
            <a:r>
              <a:rPr lang="en-US" sz="2400" dirty="0" err="1"/>
              <a:t>Medigap</a:t>
            </a:r>
            <a:r>
              <a:rPr lang="en-US" sz="2400" dirty="0"/>
              <a:t> policy may not be necessary (because coverage is often redundant</a:t>
            </a:r>
            <a:r>
              <a:rPr lang="en-US" sz="2400" dirty="0" smtClean="0"/>
              <a:t>)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PART C: Managed </a:t>
            </a:r>
            <a:r>
              <a:rPr lang="en-US" dirty="0" smtClean="0"/>
              <a:t>Care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031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z="2800" dirty="0"/>
              <a:t>Benefits must be at least equal to (and sometimes better than) those available under </a:t>
            </a:r>
            <a:r>
              <a:rPr lang="en-US" sz="2800" dirty="0" smtClean="0"/>
              <a:t>Medicare</a:t>
            </a:r>
          </a:p>
          <a:p>
            <a:pPr lvl="0"/>
            <a:endParaRPr lang="en-US" sz="2400" dirty="0"/>
          </a:p>
          <a:p>
            <a:pPr lvl="0"/>
            <a:r>
              <a:rPr lang="en-US" sz="2800" dirty="0"/>
              <a:t>Additional Benefits:</a:t>
            </a:r>
            <a:endParaRPr lang="en-US" sz="2400" dirty="0"/>
          </a:p>
          <a:p>
            <a:pPr lvl="1"/>
            <a:r>
              <a:rPr lang="en-US" sz="2400" dirty="0"/>
              <a:t>Prescription drugs</a:t>
            </a:r>
            <a:endParaRPr lang="en-US" sz="2000" dirty="0"/>
          </a:p>
          <a:p>
            <a:pPr lvl="1"/>
            <a:r>
              <a:rPr lang="en-US" sz="2400" dirty="0"/>
              <a:t>Eyeglasses and hearing aids </a:t>
            </a:r>
            <a:endParaRPr lang="en-US" sz="2000" dirty="0"/>
          </a:p>
          <a:p>
            <a:pPr lvl="1"/>
            <a:r>
              <a:rPr lang="en-US" sz="2400" dirty="0"/>
              <a:t>routine physical exams</a:t>
            </a:r>
            <a:endParaRPr lang="en-US" sz="2000" dirty="0"/>
          </a:p>
          <a:p>
            <a:pPr marL="109728" indent="0"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PART C (Continued)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2082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711891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US" sz="2800" b="1" dirty="0"/>
              <a:t>You MUST have PART D unless you have supplemental health </a:t>
            </a:r>
            <a:r>
              <a:rPr lang="en-US" sz="2800" b="1" dirty="0" smtClean="0"/>
              <a:t>insurance</a:t>
            </a:r>
          </a:p>
          <a:p>
            <a:pPr marL="109728" lvl="0" indent="0">
              <a:buNone/>
            </a:pPr>
            <a:endParaRPr lang="en-US" sz="2400" dirty="0"/>
          </a:p>
          <a:p>
            <a:pPr lvl="0"/>
            <a:r>
              <a:rPr lang="en-US" sz="2800" dirty="0"/>
              <a:t>A </a:t>
            </a:r>
            <a:r>
              <a:rPr lang="en-US" sz="2800" u="sng" dirty="0"/>
              <a:t>voluntary</a:t>
            </a:r>
            <a:r>
              <a:rPr lang="en-US" sz="2800" dirty="0"/>
              <a:t> program available to all people entitled to PART A and enrolled in PART </a:t>
            </a:r>
            <a:r>
              <a:rPr lang="en-US" sz="2800" dirty="0" smtClean="0"/>
              <a:t>B</a:t>
            </a:r>
          </a:p>
          <a:p>
            <a:pPr marL="109728" lvl="0" indent="0">
              <a:buNone/>
            </a:pPr>
            <a:endParaRPr lang="en-US" sz="2400" dirty="0"/>
          </a:p>
          <a:p>
            <a:pPr lvl="0"/>
            <a:r>
              <a:rPr lang="en-US" sz="2800" dirty="0"/>
              <a:t>Run through private plans that </a:t>
            </a:r>
            <a:r>
              <a:rPr lang="en-US" sz="2800" u="sng" dirty="0"/>
              <a:t>develop a list of covered drugs</a:t>
            </a:r>
            <a:endParaRPr lang="en-US" sz="2400" dirty="0"/>
          </a:p>
          <a:p>
            <a:pPr lvl="1"/>
            <a:r>
              <a:rPr lang="en-US" sz="2400" dirty="0"/>
              <a:t>Plans do NOT need to cover EVERY prescription drug…</a:t>
            </a:r>
            <a:endParaRPr lang="en-US" sz="2000" dirty="0"/>
          </a:p>
          <a:p>
            <a:pPr lvl="1"/>
            <a:r>
              <a:rPr lang="en-US" sz="2400" dirty="0"/>
              <a:t>…BUT must cover at least TWO in each therapeutic category and </a:t>
            </a:r>
            <a:r>
              <a:rPr lang="en-US" sz="2400" dirty="0" smtClean="0"/>
              <a:t>class</a:t>
            </a:r>
          </a:p>
          <a:p>
            <a:pPr marL="393192" lvl="1" indent="0">
              <a:buNone/>
            </a:pPr>
            <a:endParaRPr lang="en-US" sz="2000" dirty="0"/>
          </a:p>
          <a:p>
            <a:pPr lvl="0"/>
            <a:r>
              <a:rPr lang="en-US" sz="2800" dirty="0"/>
              <a:t>Premium is approximately </a:t>
            </a:r>
            <a:r>
              <a:rPr lang="en-US" sz="2800" dirty="0" smtClean="0"/>
              <a:t>$50 </a:t>
            </a:r>
            <a:r>
              <a:rPr lang="en-US" sz="2800" dirty="0"/>
              <a:t>per month (depending on the chosen plan)</a:t>
            </a:r>
            <a:endParaRPr lang="en-US" sz="2400" dirty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PART D: Prescription Drug </a:t>
            </a:r>
            <a:r>
              <a:rPr lang="en-US" dirty="0" smtClean="0"/>
              <a:t>Benefits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0087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u="sng" dirty="0" smtClean="0"/>
              <a:t>ACTIVITIES OF DAILY LIVING (“ADLs”)</a:t>
            </a:r>
          </a:p>
          <a:p>
            <a:pPr lvl="1"/>
            <a:r>
              <a:rPr lang="en-US" sz="2800" dirty="0" smtClean="0"/>
              <a:t>Transferring (Walking</a:t>
            </a:r>
            <a:r>
              <a:rPr lang="en-US" sz="2800" dirty="0"/>
              <a:t>) </a:t>
            </a:r>
            <a:endParaRPr lang="en-US" sz="2800" dirty="0" smtClean="0"/>
          </a:p>
          <a:p>
            <a:pPr lvl="1"/>
            <a:r>
              <a:rPr lang="en-US" sz="2800" dirty="0" smtClean="0"/>
              <a:t>Bathing</a:t>
            </a:r>
          </a:p>
          <a:p>
            <a:pPr lvl="1"/>
            <a:r>
              <a:rPr lang="en-US" sz="2800" dirty="0" smtClean="0"/>
              <a:t>Dressing</a:t>
            </a:r>
          </a:p>
          <a:p>
            <a:pPr lvl="1"/>
            <a:r>
              <a:rPr lang="en-US" sz="2800" dirty="0" smtClean="0"/>
              <a:t>Eating</a:t>
            </a:r>
          </a:p>
          <a:p>
            <a:pPr lvl="1"/>
            <a:r>
              <a:rPr lang="en-US" sz="2800" dirty="0" smtClean="0"/>
              <a:t>Continence</a:t>
            </a:r>
          </a:p>
          <a:p>
            <a:pPr lvl="1"/>
            <a:r>
              <a:rPr lang="en-US" sz="2800" dirty="0" smtClean="0"/>
              <a:t>Toileting</a:t>
            </a:r>
            <a:endParaRPr lang="en-US" sz="2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/>
              <a:t>MEDICAID:</a:t>
            </a:r>
            <a:br>
              <a:rPr lang="en-US" dirty="0" smtClean="0"/>
            </a:br>
            <a:r>
              <a:rPr lang="en-US" b="1" u="sng" dirty="0" smtClean="0"/>
              <a:t>Activities of Daily Living</a:t>
            </a:r>
            <a:endParaRPr lang="en-US" b="1" u="sng" dirty="0"/>
          </a:p>
        </p:txBody>
      </p:sp>
      <p:pic>
        <p:nvPicPr>
          <p:cNvPr id="2050" name="Picture 2" descr="C:\Users\Daniel\AppData\Local\Microsoft\Windows\Temporary Internet Files\Content.IE5\YAZDQ3E1\MC9001051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2362200"/>
            <a:ext cx="3516212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Daniel\AppData\Local\Microsoft\Windows\Temporary Internet Files\Content.IE5\YAZDQ3E1\MC90039098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0523" y="3886200"/>
            <a:ext cx="2124877" cy="220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7780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u="sng" dirty="0" smtClean="0"/>
              <a:t>Healthy Married Couple</a:t>
            </a:r>
            <a:r>
              <a:rPr lang="en-US" dirty="0" smtClean="0"/>
              <a:t>: When some aging illness is diagnosed or no earlier than 70s</a:t>
            </a:r>
          </a:p>
          <a:p>
            <a:pPr marL="109728" indent="0">
              <a:buNone/>
            </a:pPr>
            <a:endParaRPr lang="en-US" dirty="0" smtClean="0"/>
          </a:p>
          <a:p>
            <a:r>
              <a:rPr lang="en-US" u="sng" dirty="0" smtClean="0"/>
              <a:t>Single Person with No Kids</a:t>
            </a:r>
            <a:r>
              <a:rPr lang="en-US" dirty="0" smtClean="0"/>
              <a:t>: NEVER (Private pay caregiving is better than Medicaid care) </a:t>
            </a:r>
          </a:p>
          <a:p>
            <a:pPr marL="109728" indent="0">
              <a:buNone/>
            </a:pPr>
            <a:endParaRPr lang="en-US" dirty="0"/>
          </a:p>
          <a:p>
            <a:r>
              <a:rPr lang="en-US" u="sng" dirty="0"/>
              <a:t>Disabled </a:t>
            </a:r>
            <a:r>
              <a:rPr lang="en-US" u="sng" dirty="0" smtClean="0"/>
              <a:t>Family </a:t>
            </a:r>
            <a:r>
              <a:rPr lang="en-US" u="sng" dirty="0"/>
              <a:t>Member</a:t>
            </a:r>
            <a:r>
              <a:rPr lang="en-US" dirty="0"/>
              <a:t>: </a:t>
            </a:r>
            <a:r>
              <a:rPr lang="en-US" dirty="0" smtClean="0"/>
              <a:t>Immediately</a:t>
            </a:r>
            <a:endParaRPr lang="en-US" dirty="0"/>
          </a:p>
          <a:p>
            <a:pPr marL="109728" indent="0">
              <a:buNone/>
            </a:pPr>
            <a:endParaRPr lang="en-US" dirty="0" smtClean="0"/>
          </a:p>
          <a:p>
            <a:r>
              <a:rPr lang="en-US" u="sng" dirty="0" smtClean="0"/>
              <a:t>Disabled Minor Family Member</a:t>
            </a:r>
            <a:r>
              <a:rPr lang="en-US" dirty="0" smtClean="0"/>
              <a:t>: Prior to them attaining age 18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When To Start Medicaid Planning?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6289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50168330"/>
              </p:ext>
            </p:extLst>
          </p:nvPr>
        </p:nvGraphicFramePr>
        <p:xfrm>
          <a:off x="457200" y="1371599"/>
          <a:ext cx="8229600" cy="441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67200"/>
                <a:gridCol w="3962400"/>
              </a:tblGrid>
              <a:tr h="764117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The type of Medicaid benefit you</a:t>
                      </a:r>
                      <a:r>
                        <a:rPr lang="en-US" baseline="0" dirty="0" smtClean="0"/>
                        <a:t> receive determines “look back” periods (I.e. the penalty for transferring assets)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655483">
                <a:tc>
                  <a:txBody>
                    <a:bodyPr/>
                    <a:lstStyle/>
                    <a:p>
                      <a:pPr algn="ctr"/>
                      <a:r>
                        <a:rPr lang="en-US" sz="2400" b="1" u="sng" dirty="0" smtClean="0">
                          <a:solidFill>
                            <a:schemeClr val="tx1"/>
                          </a:solidFill>
                        </a:rPr>
                        <a:t>Home / Community</a:t>
                      </a:r>
                      <a:r>
                        <a:rPr lang="en-US" sz="2400" b="1" u="sng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400" b="1" u="sng" dirty="0" smtClean="0">
                          <a:solidFill>
                            <a:schemeClr val="tx1"/>
                          </a:solidFill>
                        </a:rPr>
                        <a:t>Care</a:t>
                      </a:r>
                      <a:endParaRPr lang="en-US" sz="240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Personal care, physical therapy, home health care and home health aid services;</a:t>
                      </a:r>
                      <a:r>
                        <a:rPr lang="en-US" b="1" baseline="0" dirty="0" smtClean="0">
                          <a:solidFill>
                            <a:schemeClr val="tx1"/>
                          </a:solidFill>
                        </a:rPr>
                        <a:t> c</a:t>
                      </a: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linical or out-patient basis; includes physicians, dentists, pharmaceutical, nursery</a:t>
                      </a:r>
                    </a:p>
                    <a:p>
                      <a:pPr lvl="0"/>
                      <a:endParaRPr lang="en-US" sz="18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Institutional Care</a:t>
                      </a:r>
                    </a:p>
                    <a:p>
                      <a:pPr lvl="0"/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Hospitals, medical facilities, nursing homes </a:t>
                      </a:r>
                    </a:p>
                    <a:p>
                      <a:pPr lvl="0"/>
                      <a:endParaRPr lang="en-US" sz="18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Types of Medicaid</a:t>
            </a:r>
            <a:endParaRPr lang="en-US" dirty="0"/>
          </a:p>
        </p:txBody>
      </p:sp>
      <p:pic>
        <p:nvPicPr>
          <p:cNvPr id="5" name="Picture 2" descr="C:\Program Files\Microsoft Office\MEDIA\CAGCAT10\j0185604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800" y="4114572"/>
            <a:ext cx="1446593" cy="1448027"/>
          </a:xfrm>
          <a:prstGeom prst="rect">
            <a:avLst/>
          </a:prstGeom>
          <a:noFill/>
        </p:spPr>
      </p:pic>
      <p:pic>
        <p:nvPicPr>
          <p:cNvPr id="6" name="Picture 3" descr="C:\Program Files\Microsoft Office\MEDIA\CAGCAT10\j0235319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1200" y="4114800"/>
            <a:ext cx="1418016" cy="1447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89061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109728" indent="0">
              <a:buNone/>
            </a:pPr>
            <a:endParaRPr lang="en-US" sz="3200" b="1" dirty="0" smtClean="0"/>
          </a:p>
          <a:p>
            <a:pPr marL="109728" indent="0">
              <a:buNone/>
            </a:pPr>
            <a:r>
              <a:rPr lang="en-US" sz="3200" b="1" dirty="0" smtClean="0"/>
              <a:t>You have to give away Money (gifting)</a:t>
            </a:r>
          </a:p>
          <a:p>
            <a:pPr marL="109728" indent="0">
              <a:buNone/>
            </a:pPr>
            <a:endParaRPr lang="en-US" sz="3200" b="1" dirty="0" smtClean="0"/>
          </a:p>
          <a:p>
            <a:pPr marL="109728" indent="0" algn="ctr">
              <a:buNone/>
            </a:pPr>
            <a:r>
              <a:rPr lang="en-US" sz="3200" b="1" dirty="0" smtClean="0"/>
              <a:t>AND / OR</a:t>
            </a:r>
          </a:p>
          <a:p>
            <a:pPr marL="109728" indent="0">
              <a:buNone/>
            </a:pPr>
            <a:endParaRPr lang="en-US" sz="3200" b="1" dirty="0" smtClean="0"/>
          </a:p>
          <a:p>
            <a:pPr marL="109728" indent="0">
              <a:buNone/>
            </a:pPr>
            <a:r>
              <a:rPr lang="en-US" sz="3200" b="1" dirty="0" smtClean="0"/>
              <a:t>You have to give up control of spending</a:t>
            </a:r>
          </a:p>
          <a:p>
            <a:pPr marL="109728" indent="0">
              <a:buNone/>
            </a:pPr>
            <a:endParaRPr lang="en-US" sz="3200" b="1" dirty="0"/>
          </a:p>
          <a:p>
            <a:pPr marL="109728" indent="0">
              <a:buNone/>
            </a:pPr>
            <a:r>
              <a:rPr lang="en-US" sz="2400" dirty="0" smtClean="0"/>
              <a:t>REMEMBER: This is a “Needs Based” program, NOT an “Entitlement” program; if you have no financial need you do not qualify</a:t>
            </a:r>
            <a:endParaRPr 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Do People Hesitate?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0835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02601313"/>
              </p:ext>
            </p:extLst>
          </p:nvPr>
        </p:nvGraphicFramePr>
        <p:xfrm>
          <a:off x="304800" y="762001"/>
          <a:ext cx="8534400" cy="5623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24400"/>
                <a:gridCol w="3810000"/>
              </a:tblGrid>
              <a:tr h="152399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15839">
                <a:tc>
                  <a:txBody>
                    <a:bodyPr/>
                    <a:lstStyle/>
                    <a:p>
                      <a:pPr algn="ctr"/>
                      <a:r>
                        <a:rPr lang="en-US" sz="2400" b="1" u="sng" dirty="0" smtClean="0">
                          <a:solidFill>
                            <a:schemeClr val="tx1"/>
                          </a:solidFill>
                        </a:rPr>
                        <a:t>ASSETS</a:t>
                      </a:r>
                      <a:endParaRPr lang="en-US" sz="240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endParaRPr lang="en-US" sz="9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$14,850</a:t>
                      </a:r>
                      <a:r>
                        <a:rPr lang="en-US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b="0" baseline="0" dirty="0" smtClean="0">
                          <a:solidFill>
                            <a:schemeClr val="tx1"/>
                          </a:solidFill>
                        </a:rPr>
                        <a:t>in the recipient’s name</a:t>
                      </a:r>
                    </a:p>
                    <a:p>
                      <a:pPr lvl="0"/>
                      <a:endParaRPr lang="en-US" sz="180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r>
                        <a:rPr lang="en-US" sz="1800" u="sng" baseline="0" dirty="0" smtClean="0">
                          <a:solidFill>
                            <a:schemeClr val="tx1"/>
                          </a:solidFill>
                        </a:rPr>
                        <a:t>EXCEPTIONS:</a:t>
                      </a: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800" baseline="0" dirty="0" smtClean="0">
                          <a:solidFill>
                            <a:schemeClr val="tx1"/>
                          </a:solidFill>
                        </a:rPr>
                        <a:t> “Burial Allowance” of $1,500</a:t>
                      </a: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800" baseline="0" dirty="0" smtClean="0">
                          <a:solidFill>
                            <a:schemeClr val="tx1"/>
                          </a:solidFill>
                        </a:rPr>
                        <a:t> Life Insurance: $1,500 cash value</a:t>
                      </a: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800" baseline="0" dirty="0" smtClean="0">
                          <a:solidFill>
                            <a:schemeClr val="tx1"/>
                          </a:solidFill>
                        </a:rPr>
                        <a:t> Personal Property (unlimited)</a:t>
                      </a: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800" b="1" baseline="0" dirty="0" smtClean="0">
                          <a:solidFill>
                            <a:schemeClr val="tx1"/>
                          </a:solidFill>
                        </a:rPr>
                        <a:t> Client’s House </a:t>
                      </a:r>
                      <a:r>
                        <a:rPr lang="en-US" sz="1800" baseline="0" dirty="0" smtClean="0">
                          <a:solidFill>
                            <a:schemeClr val="tx1"/>
                          </a:solidFill>
                        </a:rPr>
                        <a:t>(ONLY for Home &amp; Community care)</a:t>
                      </a: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800" b="1" u="sng" baseline="0" dirty="0" smtClean="0">
                          <a:solidFill>
                            <a:schemeClr val="tx1"/>
                          </a:solidFill>
                        </a:rPr>
                        <a:t> Supplemental Needs Trusts</a:t>
                      </a: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800" b="1" u="sng" baseline="0" dirty="0" smtClean="0">
                          <a:solidFill>
                            <a:schemeClr val="tx1"/>
                          </a:solidFill>
                        </a:rPr>
                        <a:t> Medicaid Trusts</a:t>
                      </a:r>
                    </a:p>
                    <a:p>
                      <a:pPr lvl="0">
                        <a:buFont typeface="Arial" pitchFamily="34" charset="0"/>
                        <a:buNone/>
                      </a:pPr>
                      <a:endParaRPr lang="en-US" sz="1800" b="1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800" b="1" u="sng" baseline="0" dirty="0" smtClean="0">
                          <a:solidFill>
                            <a:schemeClr val="tx1"/>
                          </a:solidFill>
                        </a:rPr>
                        <a:t>Retirement Plans </a:t>
                      </a:r>
                      <a:r>
                        <a:rPr lang="en-US" sz="1800" baseline="0" dirty="0" smtClean="0">
                          <a:solidFill>
                            <a:schemeClr val="tx1"/>
                          </a:solidFill>
                        </a:rPr>
                        <a:t>(IRAs) are exempted from assets if they are in “payout status” (Required Minimum Distributions or Separate and Equal Periodic Payments if recipient is under age 59 ½), in which case payments are included in Income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u="sng" dirty="0" smtClean="0">
                          <a:solidFill>
                            <a:schemeClr val="tx1"/>
                          </a:solidFill>
                        </a:rPr>
                        <a:t>MONTHLY</a:t>
                      </a:r>
                      <a:r>
                        <a:rPr lang="en-US" sz="2400" b="1" u="sng" baseline="0" dirty="0" smtClean="0">
                          <a:solidFill>
                            <a:schemeClr val="tx1"/>
                          </a:solidFill>
                        </a:rPr>
                        <a:t> INCOME</a:t>
                      </a:r>
                      <a:endParaRPr lang="en-US" sz="240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endParaRPr lang="en-US" sz="90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r>
                        <a:rPr lang="en-US" sz="1800" u="sng" dirty="0" smtClean="0">
                          <a:solidFill>
                            <a:schemeClr val="tx1"/>
                          </a:solidFill>
                        </a:rPr>
                        <a:t>HOME CARE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: </a:t>
                      </a:r>
                      <a:r>
                        <a:rPr lang="en-US" sz="1800" b="1" dirty="0" smtClean="0">
                          <a:solidFill>
                            <a:schemeClr val="tx1"/>
                          </a:solidFill>
                        </a:rPr>
                        <a:t>$825 per month</a:t>
                      </a:r>
                    </a:p>
                    <a:p>
                      <a:pPr lvl="0">
                        <a:buFont typeface="Arial" pitchFamily="34" charset="0"/>
                        <a:buChar char="•"/>
                      </a:pPr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 Any</a:t>
                      </a:r>
                      <a:r>
                        <a:rPr lang="en-US" sz="1800" baseline="0" dirty="0" smtClean="0">
                          <a:solidFill>
                            <a:schemeClr val="tx1"/>
                          </a:solidFill>
                        </a:rPr>
                        <a:t> excess income must go to the recipient’s </a:t>
                      </a:r>
                      <a:r>
                        <a:rPr lang="en-US" sz="1800" b="1" baseline="0" dirty="0" smtClean="0">
                          <a:solidFill>
                            <a:schemeClr val="tx1"/>
                          </a:solidFill>
                        </a:rPr>
                        <a:t>“SPEND DOWN”</a:t>
                      </a:r>
                      <a:endParaRPr lang="en-US" sz="1800" b="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742950" lvl="1" indent="-285750">
                        <a:buFont typeface="Courier New" panose="02070309020205020404" pitchFamily="49" charset="0"/>
                        <a:buChar char="o"/>
                      </a:pPr>
                      <a:r>
                        <a:rPr lang="en-US" sz="1800" b="0" baseline="0" dirty="0" smtClean="0">
                          <a:solidFill>
                            <a:schemeClr val="tx1"/>
                          </a:solidFill>
                        </a:rPr>
                        <a:t> Often goes to a “</a:t>
                      </a:r>
                      <a:r>
                        <a:rPr lang="en-US" sz="1800" b="1" i="1" u="none" baseline="0" dirty="0" smtClean="0">
                          <a:solidFill>
                            <a:schemeClr val="tx1"/>
                          </a:solidFill>
                        </a:rPr>
                        <a:t>POOLED TRUST”</a:t>
                      </a:r>
                      <a:endParaRPr lang="en-US" sz="1800" b="1" i="1" u="none" dirty="0" smtClean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endParaRPr lang="en-US" sz="1800" dirty="0" smtClean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r>
                        <a:rPr lang="en-US" sz="1800" u="sng" dirty="0" smtClean="0">
                          <a:solidFill>
                            <a:schemeClr val="tx1"/>
                          </a:solidFill>
                        </a:rPr>
                        <a:t>INSTITUTIONAL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: ALL of the recipient’s monthly income in excess of $50 must be paid to the Nursing Home to offset Medicaid payments</a:t>
                      </a:r>
                      <a:r>
                        <a:rPr lang="en-US" sz="18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US" sz="1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800" b="1" dirty="0" smtClean="0"/>
              <a:t>Financial Eligibility Requirements for an Individual</a:t>
            </a:r>
            <a:endParaRPr lang="en-US" sz="2800" b="1" dirty="0"/>
          </a:p>
        </p:txBody>
      </p:sp>
      <p:pic>
        <p:nvPicPr>
          <p:cNvPr id="5" name="Picture 6" descr="C:\Users\Dan Esq. CFP\AppData\Local\Microsoft\Windows\Temporary Internet Files\Content.IE5\NNGPGTR9\MP9003168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3854" y="4800600"/>
            <a:ext cx="2210946" cy="147027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34336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64678433"/>
              </p:ext>
            </p:extLst>
          </p:nvPr>
        </p:nvGraphicFramePr>
        <p:xfrm>
          <a:off x="228600" y="716280"/>
          <a:ext cx="8686800" cy="5379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52800"/>
                <a:gridCol w="5334000"/>
              </a:tblGrid>
              <a:tr h="685800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Department</a:t>
                      </a:r>
                      <a:r>
                        <a:rPr lang="en-US" baseline="0" dirty="0" smtClean="0"/>
                        <a:t> of Social Services and Medicaid impose a “</a:t>
                      </a:r>
                      <a:r>
                        <a:rPr lang="en-US" baseline="0" dirty="0" err="1" smtClean="0"/>
                        <a:t>Lookback</a:t>
                      </a:r>
                      <a:r>
                        <a:rPr lang="en-US" baseline="0" dirty="0" smtClean="0"/>
                        <a:t> Period” for transferring assets outside of the proposed recipient’s name</a:t>
                      </a:r>
                      <a:endParaRPr lang="en-US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648200">
                <a:tc>
                  <a:txBody>
                    <a:bodyPr/>
                    <a:lstStyle/>
                    <a:p>
                      <a:pPr algn="ctr"/>
                      <a:r>
                        <a:rPr lang="en-US" sz="2000" b="1" u="sng" dirty="0" smtClean="0">
                          <a:solidFill>
                            <a:schemeClr val="tx1"/>
                          </a:solidFill>
                        </a:rPr>
                        <a:t>Home &amp; Community Care</a:t>
                      </a:r>
                      <a:endParaRPr lang="en-US" sz="200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r>
                        <a:rPr lang="en-US" b="1" u="sng" dirty="0" smtClean="0">
                          <a:solidFill>
                            <a:schemeClr val="tx1"/>
                          </a:solidFill>
                        </a:rPr>
                        <a:t>3 MONTH </a:t>
                      </a:r>
                      <a:r>
                        <a:rPr lang="en-US" b="1" u="sng" dirty="0" err="1" smtClean="0">
                          <a:solidFill>
                            <a:schemeClr val="tx1"/>
                          </a:solidFill>
                        </a:rPr>
                        <a:t>Lookback</a:t>
                      </a:r>
                      <a:endParaRPr lang="en-US" b="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endParaRPr lang="en-US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r>
                        <a:rPr lang="en-US" u="sng" baseline="0" dirty="0" smtClean="0">
                          <a:solidFill>
                            <a:schemeClr val="tx1"/>
                          </a:solidFill>
                        </a:rPr>
                        <a:t>One Strategy:</a:t>
                      </a:r>
                    </a:p>
                    <a:p>
                      <a:pPr lvl="0"/>
                      <a:r>
                        <a:rPr lang="en-US" u="none" baseline="0" dirty="0" smtClean="0">
                          <a:solidFill>
                            <a:schemeClr val="tx1"/>
                          </a:solidFill>
                        </a:rPr>
                        <a:t>Transfer all financial assets (except $14,850) to a non-spouse, wait one month for bank statements to be updated, then apply for Home Care.</a:t>
                      </a:r>
                    </a:p>
                    <a:p>
                      <a:pPr lvl="0"/>
                      <a:endParaRPr lang="en-US" u="none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r>
                        <a:rPr lang="en-US" u="none" baseline="0" dirty="0" smtClean="0">
                          <a:solidFill>
                            <a:schemeClr val="tx1"/>
                          </a:solidFill>
                        </a:rPr>
                        <a:t>DOWNSIDE: If the recipient needs Nursing Home care… the 5 Year Look back rule applies</a:t>
                      </a:r>
                      <a:endParaRPr lang="en-US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u="sng" dirty="0" smtClean="0">
                          <a:solidFill>
                            <a:schemeClr val="tx1"/>
                          </a:solidFill>
                        </a:rPr>
                        <a:t>Nursing</a:t>
                      </a:r>
                      <a:r>
                        <a:rPr lang="en-US" sz="2000" b="1" u="sng" baseline="0" dirty="0" smtClean="0">
                          <a:solidFill>
                            <a:schemeClr val="tx1"/>
                          </a:solidFill>
                        </a:rPr>
                        <a:t> Home</a:t>
                      </a:r>
                      <a:endParaRPr lang="en-US" sz="200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r>
                        <a:rPr lang="en-US" b="1" u="sng" dirty="0" smtClean="0">
                          <a:solidFill>
                            <a:schemeClr val="tx1"/>
                          </a:solidFill>
                        </a:rPr>
                        <a:t>5 Year</a:t>
                      </a:r>
                      <a:r>
                        <a:rPr lang="en-US" b="1" u="sng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b="1" u="sng" baseline="0" dirty="0" err="1" smtClean="0">
                          <a:solidFill>
                            <a:schemeClr val="tx1"/>
                          </a:solidFill>
                        </a:rPr>
                        <a:t>Lookback</a:t>
                      </a:r>
                      <a:r>
                        <a:rPr lang="en-US" b="1" u="sng" baseline="0" dirty="0" smtClean="0">
                          <a:solidFill>
                            <a:schemeClr val="tx1"/>
                          </a:solidFill>
                        </a:rPr>
                        <a:t> Period</a:t>
                      </a:r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, and the Homestead</a:t>
                      </a:r>
                      <a:r>
                        <a:rPr lang="en-US" b="1" baseline="0" dirty="0" smtClean="0">
                          <a:solidFill>
                            <a:schemeClr val="tx1"/>
                          </a:solidFill>
                        </a:rPr>
                        <a:t> can be attached by Medicaid</a:t>
                      </a:r>
                    </a:p>
                    <a:p>
                      <a:pPr lvl="0"/>
                      <a:endParaRPr lang="en-US" sz="600" b="1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r>
                        <a:rPr lang="en-US" sz="1600" b="0" u="sng" baseline="0" dirty="0" smtClean="0">
                          <a:solidFill>
                            <a:schemeClr val="tx1"/>
                          </a:solidFill>
                        </a:rPr>
                        <a:t>EXAMPLE:</a:t>
                      </a:r>
                      <a:r>
                        <a:rPr lang="en-US" sz="1600" b="0" u="none" baseline="0" dirty="0" smtClean="0">
                          <a:solidFill>
                            <a:schemeClr val="tx1"/>
                          </a:solidFill>
                        </a:rPr>
                        <a:t> In January, 2011 Mary transfers her Coop and most of her assets to her son Joe (total of $280,000), and applies for Home Care. In March 2015 Mary goes to a Nursing Home. She failed to make the 5 year </a:t>
                      </a:r>
                      <a:r>
                        <a:rPr lang="en-US" sz="1600" b="0" u="none" baseline="0" dirty="0" err="1" smtClean="0">
                          <a:solidFill>
                            <a:schemeClr val="tx1"/>
                          </a:solidFill>
                        </a:rPr>
                        <a:t>Lookback</a:t>
                      </a:r>
                      <a:r>
                        <a:rPr lang="en-US" sz="1600" b="0" u="none" baseline="0" dirty="0" smtClean="0">
                          <a:solidFill>
                            <a:schemeClr val="tx1"/>
                          </a:solidFill>
                        </a:rPr>
                        <a:t> (4 years &amp; 2 months). Nursing Home Care in Manhattan equals approximately $12,000 per month.</a:t>
                      </a:r>
                    </a:p>
                    <a:p>
                      <a:pPr lvl="0"/>
                      <a:endParaRPr lang="en-US" sz="1600" b="0" u="none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r>
                        <a:rPr lang="en-US" sz="1600" b="0" u="none" baseline="0" dirty="0" smtClean="0">
                          <a:solidFill>
                            <a:schemeClr val="tx1"/>
                          </a:solidFill>
                        </a:rPr>
                        <a:t>  </a:t>
                      </a:r>
                      <a:r>
                        <a:rPr lang="en-US" sz="1600" b="0" u="sng" baseline="0" dirty="0" smtClean="0">
                          <a:solidFill>
                            <a:schemeClr val="tx1"/>
                          </a:solidFill>
                        </a:rPr>
                        <a:t>$280,000 (amount gifted) </a:t>
                      </a:r>
                      <a:r>
                        <a:rPr lang="en-US" sz="1600" b="0" u="none" baseline="0" dirty="0" smtClean="0">
                          <a:solidFill>
                            <a:schemeClr val="tx1"/>
                          </a:solidFill>
                        </a:rPr>
                        <a:t>    =     23.3 MONTH</a:t>
                      </a:r>
                      <a:endParaRPr lang="en-US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r>
                        <a:rPr lang="en-US" sz="1600" b="0" dirty="0" smtClean="0">
                          <a:solidFill>
                            <a:schemeClr val="tx1"/>
                          </a:solidFill>
                        </a:rPr>
                        <a:t>  $12,000 (monthly benefit)         </a:t>
                      </a:r>
                      <a:r>
                        <a:rPr lang="en-US" sz="16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600" b="0" dirty="0" smtClean="0">
                          <a:solidFill>
                            <a:schemeClr val="tx1"/>
                          </a:solidFill>
                        </a:rPr>
                        <a:t>“Penalty Period”</a:t>
                      </a:r>
                    </a:p>
                    <a:p>
                      <a:pPr lvl="0"/>
                      <a:endParaRPr lang="en-US" sz="16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lvl="0"/>
                      <a:r>
                        <a:rPr lang="en-US" sz="1600" b="0" dirty="0" smtClean="0">
                          <a:solidFill>
                            <a:schemeClr val="tx1"/>
                          </a:solidFill>
                        </a:rPr>
                        <a:t>Medicaid will not pay Mary’s Nursing Home benefits for</a:t>
                      </a:r>
                      <a:r>
                        <a:rPr lang="en-US" sz="1600" b="0" baseline="0" dirty="0" smtClean="0">
                          <a:solidFill>
                            <a:schemeClr val="tx1"/>
                          </a:solidFill>
                        </a:rPr>
                        <a:t> 23</a:t>
                      </a:r>
                      <a:r>
                        <a:rPr lang="en-US" sz="1600" b="0" dirty="0" smtClean="0">
                          <a:solidFill>
                            <a:schemeClr val="tx1"/>
                          </a:solidFill>
                        </a:rPr>
                        <a:t> months. ..and </a:t>
                      </a:r>
                      <a:r>
                        <a:rPr lang="en-US" sz="1600" b="1" u="sng" dirty="0" smtClean="0">
                          <a:solidFill>
                            <a:schemeClr val="tx1"/>
                          </a:solidFill>
                        </a:rPr>
                        <a:t>Joe is liable</a:t>
                      </a:r>
                      <a:r>
                        <a:rPr lang="en-US" sz="1600" b="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r>
                        <a:rPr lang="en-US" sz="16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600" b="0" dirty="0" smtClean="0">
                          <a:solidFill>
                            <a:schemeClr val="tx1"/>
                          </a:solidFill>
                        </a:rPr>
                        <a:t>Joe</a:t>
                      </a:r>
                      <a:r>
                        <a:rPr lang="en-US" sz="1600" b="0" baseline="0" dirty="0" smtClean="0">
                          <a:solidFill>
                            <a:schemeClr val="tx1"/>
                          </a:solidFill>
                        </a:rPr>
                        <a:t> should have paid for Mary’s care for 10 more months to get through Mary’s </a:t>
                      </a:r>
                      <a:r>
                        <a:rPr lang="en-US" sz="1600" b="0" baseline="0" dirty="0" err="1" smtClean="0">
                          <a:solidFill>
                            <a:schemeClr val="tx1"/>
                          </a:solidFill>
                        </a:rPr>
                        <a:t>Lookback</a:t>
                      </a:r>
                      <a:r>
                        <a:rPr lang="en-US" sz="1600" b="0" baseline="0" dirty="0" smtClean="0">
                          <a:solidFill>
                            <a:schemeClr val="tx1"/>
                          </a:solidFill>
                        </a:rPr>
                        <a:t> Period.</a:t>
                      </a:r>
                      <a:endParaRPr lang="en-US" sz="16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 smtClean="0"/>
              <a:t>Transfer Penalties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103974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70308634"/>
              </p:ext>
            </p:extLst>
          </p:nvPr>
        </p:nvGraphicFramePr>
        <p:xfrm>
          <a:off x="457200" y="1143000"/>
          <a:ext cx="8229600" cy="42955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6200"/>
                <a:gridCol w="4343400"/>
              </a:tblGrid>
              <a:tr h="381000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Different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Types of Trusts are required for ASSETS and INCOME</a:t>
                      </a:r>
                    </a:p>
                    <a:p>
                      <a:r>
                        <a:rPr lang="en-US" dirty="0" smtClean="0"/>
                        <a:t>Both require giving up control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65548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chemeClr val="tx1"/>
                          </a:solidFill>
                        </a:rPr>
                        <a:t>“MAPT”: Medicaid Asset Protection Trust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1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Protects &amp;</a:t>
                      </a:r>
                      <a:r>
                        <a:rPr lang="en-US" sz="18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transfers</a:t>
                      </a:r>
                      <a:r>
                        <a:rPr lang="en-US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assets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Your choice of Trustee (anyone</a:t>
                      </a:r>
                      <a:r>
                        <a:rPr lang="en-US" sz="18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except you &amp; spouse)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Your beneficiaries keep the assets at your death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1800" b="0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8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sym typeface="Wingdings" panose="05000000000000000000" pitchFamily="2" charset="2"/>
                        </a:rPr>
                        <a:t> Assets MUST adhere to look back periods, so do in advance</a:t>
                      </a:r>
                      <a:endParaRPr lang="en-US" sz="18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Pooled Trust</a:t>
                      </a:r>
                    </a:p>
                    <a:p>
                      <a:pPr lvl="0"/>
                      <a:endParaRPr lang="en-US" sz="18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/>
                      <a:endParaRPr lang="en-US" sz="18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Hold excess</a:t>
                      </a:r>
                      <a:r>
                        <a:rPr lang="en-US" sz="18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u="sng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income</a:t>
                      </a:r>
                      <a:r>
                        <a:rPr lang="en-US" sz="18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“Spend Down”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You choose the Not-For-Profit agency that runs the trust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The agency keeps any excess assets left at the time of death</a:t>
                      </a:r>
                      <a:endParaRPr lang="en-US" sz="18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b="0" dirty="0" smtClean="0">
                        <a:solidFill>
                          <a:schemeClr val="tx1"/>
                        </a:solidFill>
                        <a:sym typeface="Wingdings" panose="05000000000000000000" pitchFamily="2" charset="2"/>
                      </a:endParaRPr>
                    </a:p>
                    <a:p>
                      <a:r>
                        <a:rPr lang="en-US" b="0" dirty="0" smtClean="0">
                          <a:solidFill>
                            <a:schemeClr val="tx1"/>
                          </a:solidFill>
                          <a:sym typeface="Wingdings" panose="05000000000000000000" pitchFamily="2" charset="2"/>
                        </a:rPr>
                        <a:t> Needs to be done around the time you apply for Medicaid benefits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Types of Trusts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2942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029200"/>
          </a:xfrm>
        </p:spPr>
        <p:txBody>
          <a:bodyPr>
            <a:normAutofit/>
          </a:bodyPr>
          <a:lstStyle/>
          <a:p>
            <a:r>
              <a:rPr lang="en-US" dirty="0"/>
              <a:t>NO </a:t>
            </a:r>
            <a:r>
              <a:rPr lang="en-US" dirty="0" smtClean="0"/>
              <a:t>principal </a:t>
            </a:r>
            <a:r>
              <a:rPr lang="en-US" dirty="0"/>
              <a:t>can be </a:t>
            </a:r>
            <a:r>
              <a:rPr lang="en-US" dirty="0" smtClean="0"/>
              <a:t>distributed</a:t>
            </a:r>
          </a:p>
          <a:p>
            <a:pPr lvl="1"/>
            <a:r>
              <a:rPr lang="en-US" dirty="0" smtClean="0"/>
              <a:t>Income </a:t>
            </a:r>
            <a:r>
              <a:rPr lang="en-US" dirty="0"/>
              <a:t>distributions are optional</a:t>
            </a:r>
          </a:p>
          <a:p>
            <a:pPr lvl="1"/>
            <a:r>
              <a:rPr lang="en-US" dirty="0"/>
              <a:t>A pure “Asset Transfer vehicle”</a:t>
            </a:r>
          </a:p>
          <a:p>
            <a:pPr lvl="1"/>
            <a:r>
              <a:rPr lang="en-US" dirty="0"/>
              <a:t>Perfect for illiquid assets, such as real </a:t>
            </a:r>
            <a:r>
              <a:rPr lang="en-US" dirty="0" smtClean="0"/>
              <a:t>estate</a:t>
            </a:r>
          </a:p>
          <a:p>
            <a:pPr marL="393192" lvl="1" indent="0">
              <a:buNone/>
            </a:pPr>
            <a:endParaRPr lang="en-US" sz="1000" dirty="0"/>
          </a:p>
          <a:p>
            <a:r>
              <a:rPr lang="en-US" dirty="0" smtClean="0"/>
              <a:t>Elder client is Beneficiary &amp; Creator</a:t>
            </a:r>
          </a:p>
          <a:p>
            <a:r>
              <a:rPr lang="en-US" dirty="0"/>
              <a:t>C</a:t>
            </a:r>
            <a:r>
              <a:rPr lang="en-US" dirty="0" smtClean="0"/>
              <a:t>hild(</a:t>
            </a:r>
            <a:r>
              <a:rPr lang="en-US" dirty="0" err="1" smtClean="0"/>
              <a:t>ren</a:t>
            </a:r>
            <a:r>
              <a:rPr lang="en-US" dirty="0" smtClean="0"/>
              <a:t>) is the Trustee</a:t>
            </a:r>
          </a:p>
          <a:p>
            <a:r>
              <a:rPr lang="en-US" u="sng" dirty="0" smtClean="0"/>
              <a:t>Look-Back Period still applies</a:t>
            </a:r>
          </a:p>
          <a:p>
            <a:pPr lvl="1"/>
            <a:r>
              <a:rPr lang="en-US" dirty="0" smtClean="0"/>
              <a:t>Does NOT work at the last minute – </a:t>
            </a:r>
            <a:r>
              <a:rPr lang="en-US" b="1" u="sng" dirty="0" smtClean="0"/>
              <a:t>need to plan</a:t>
            </a:r>
          </a:p>
          <a:p>
            <a:pPr marL="393192" lvl="1" indent="0">
              <a:buNone/>
            </a:pPr>
            <a:endParaRPr lang="en-US" sz="1000" b="1" u="sng" dirty="0" smtClean="0"/>
          </a:p>
          <a:p>
            <a:r>
              <a:rPr lang="en-US" dirty="0" smtClean="0"/>
              <a:t>Deed &amp; account changes required; separate tax return may be needed for invested assets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u="sng" dirty="0" smtClean="0"/>
              <a:t>MEDICAID TRUSTS: Essentials</a:t>
            </a:r>
            <a:endParaRPr lang="en-US" u="sng" dirty="0"/>
          </a:p>
        </p:txBody>
      </p:sp>
    </p:spTree>
    <p:extLst>
      <p:ext uri="{BB962C8B-B14F-4D97-AF65-F5344CB8AC3E}">
        <p14:creationId xmlns:p14="http://schemas.microsoft.com/office/powerpoint/2010/main" val="1590992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029200"/>
          </a:xfrm>
        </p:spPr>
        <p:txBody>
          <a:bodyPr>
            <a:normAutofit/>
          </a:bodyPr>
          <a:lstStyle/>
          <a:p>
            <a:r>
              <a:rPr lang="en-US" dirty="0" smtClean="0"/>
              <a:t>Step-up in basis is maintained at client’s death</a:t>
            </a:r>
          </a:p>
          <a:p>
            <a:pPr marL="109728" indent="0">
              <a:buNone/>
            </a:pPr>
            <a:endParaRPr lang="en-US" dirty="0" smtClean="0"/>
          </a:p>
          <a:p>
            <a:r>
              <a:rPr lang="en-US" dirty="0" smtClean="0"/>
              <a:t>Assets are protected from children’s creditors</a:t>
            </a:r>
          </a:p>
          <a:p>
            <a:pPr marL="109728" indent="0">
              <a:buNone/>
            </a:pPr>
            <a:endParaRPr lang="en-US" dirty="0" smtClean="0"/>
          </a:p>
          <a:p>
            <a:r>
              <a:rPr lang="en-US" dirty="0" smtClean="0"/>
              <a:t>Client qualifies for Medicaid based on Look Back period (Home / Institutional Care)</a:t>
            </a:r>
          </a:p>
          <a:p>
            <a:pPr marL="109728" indent="0">
              <a:buNone/>
            </a:pPr>
            <a:endParaRPr lang="en-US" dirty="0" smtClean="0"/>
          </a:p>
          <a:p>
            <a:r>
              <a:rPr lang="en-US" dirty="0" smtClean="0"/>
              <a:t>Trust can hold almost any Asset</a:t>
            </a:r>
          </a:p>
          <a:p>
            <a:pPr lvl="1"/>
            <a:r>
              <a:rPr lang="en-US" dirty="0" smtClean="0"/>
              <a:t>Example: LLP Fractional ownership of NYC parking garages, investment real estate, investments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u="sng" dirty="0" smtClean="0"/>
              <a:t>MEDICAID TRUSTS: Benefits</a:t>
            </a:r>
            <a:endParaRPr lang="en-US" u="sng" dirty="0"/>
          </a:p>
        </p:txBody>
      </p:sp>
    </p:spTree>
    <p:extLst>
      <p:ext uri="{BB962C8B-B14F-4D97-AF65-F5344CB8AC3E}">
        <p14:creationId xmlns:p14="http://schemas.microsoft.com/office/powerpoint/2010/main" val="2122251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371600"/>
            <a:ext cx="8686800" cy="49530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For 3</a:t>
            </a:r>
            <a:r>
              <a:rPr lang="en-US" sz="3200" baseline="30000" dirty="0" smtClean="0"/>
              <a:t>rd</a:t>
            </a:r>
            <a:r>
              <a:rPr lang="en-US" sz="3200" dirty="0" smtClean="0"/>
              <a:t> Party Money (Ex: Parent’s $)</a:t>
            </a:r>
          </a:p>
          <a:p>
            <a:pPr lvl="1"/>
            <a:r>
              <a:rPr lang="en-US" sz="2800" dirty="0" smtClean="0"/>
              <a:t>Inter </a:t>
            </a:r>
            <a:r>
              <a:rPr lang="en-US" sz="2800" dirty="0" err="1" smtClean="0"/>
              <a:t>Vivos</a:t>
            </a:r>
            <a:r>
              <a:rPr lang="en-US" sz="2800" dirty="0" smtClean="0"/>
              <a:t> </a:t>
            </a:r>
            <a:r>
              <a:rPr lang="en-US" sz="2800" u="sng" dirty="0" smtClean="0"/>
              <a:t>Supplementary Needs Trusts</a:t>
            </a:r>
          </a:p>
          <a:p>
            <a:pPr lvl="1"/>
            <a:r>
              <a:rPr lang="en-US" sz="2800" dirty="0" smtClean="0"/>
              <a:t>Testamentary SNTs (in Will)</a:t>
            </a:r>
          </a:p>
          <a:p>
            <a:pPr marL="393192" lvl="1" indent="0">
              <a:buNone/>
            </a:pPr>
            <a:endParaRPr lang="en-US" dirty="0" smtClean="0"/>
          </a:p>
          <a:p>
            <a:r>
              <a:rPr lang="en-US" sz="3200" dirty="0" smtClean="0"/>
              <a:t>For 1</a:t>
            </a:r>
            <a:r>
              <a:rPr lang="en-US" sz="3200" baseline="30000" dirty="0" smtClean="0"/>
              <a:t>st</a:t>
            </a:r>
            <a:r>
              <a:rPr lang="en-US" sz="3200" dirty="0" smtClean="0"/>
              <a:t> Party Money (the Recipient’s $)</a:t>
            </a:r>
          </a:p>
          <a:p>
            <a:pPr lvl="1"/>
            <a:r>
              <a:rPr lang="en-US" sz="2800" u="sng" dirty="0" smtClean="0"/>
              <a:t>Pooled Trusts </a:t>
            </a:r>
            <a:r>
              <a:rPr lang="en-US" sz="2800" dirty="0"/>
              <a:t>(payback provisions apply)</a:t>
            </a:r>
          </a:p>
          <a:p>
            <a:pPr lvl="1"/>
            <a:r>
              <a:rPr lang="en-US" sz="2800" u="sng" dirty="0" smtClean="0"/>
              <a:t>Inter </a:t>
            </a:r>
            <a:r>
              <a:rPr lang="en-US" sz="2800" u="sng" dirty="0" err="1"/>
              <a:t>Vivos</a:t>
            </a:r>
            <a:r>
              <a:rPr lang="en-US" sz="2800" u="sng" dirty="0"/>
              <a:t> </a:t>
            </a:r>
            <a:r>
              <a:rPr lang="en-US" sz="2800" u="sng" dirty="0" smtClean="0"/>
              <a:t>SNTs </a:t>
            </a:r>
            <a:r>
              <a:rPr lang="en-US" sz="2800" dirty="0" smtClean="0"/>
              <a:t>(payback provisions apply)</a:t>
            </a:r>
          </a:p>
          <a:p>
            <a:pPr lvl="1"/>
            <a:r>
              <a:rPr lang="en-US" sz="2800" u="sng" dirty="0" smtClean="0"/>
              <a:t>Promissory Notes </a:t>
            </a:r>
            <a:r>
              <a:rPr lang="en-US" sz="2800" dirty="0" smtClean="0"/>
              <a:t>(protects 40%-45%)</a:t>
            </a:r>
            <a:endParaRPr lang="en-US" sz="2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/>
          </a:bodyPr>
          <a:lstStyle/>
          <a:p>
            <a:pPr algn="ctr"/>
            <a:r>
              <a:rPr lang="en-US" u="sng" dirty="0" smtClean="0"/>
              <a:t>Other Planning Options</a:t>
            </a:r>
            <a:endParaRPr lang="en-US" u="sng" dirty="0"/>
          </a:p>
        </p:txBody>
      </p:sp>
    </p:spTree>
    <p:extLst>
      <p:ext uri="{BB962C8B-B14F-4D97-AF65-F5344CB8AC3E}">
        <p14:creationId xmlns:p14="http://schemas.microsoft.com/office/powerpoint/2010/main" val="651196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81000" y="1066800"/>
            <a:ext cx="8458200" cy="5059363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The “Community Spouse” is entitled to some assets and income, but they are limited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If spouse is in a Nursing Home:</a:t>
            </a:r>
          </a:p>
          <a:p>
            <a:pPr lvl="1"/>
            <a:r>
              <a:rPr lang="en-US" dirty="0" smtClean="0"/>
              <a:t>$2,931 of income per month</a:t>
            </a:r>
          </a:p>
          <a:p>
            <a:pPr lvl="1"/>
            <a:r>
              <a:rPr lang="en-US" dirty="0" smtClean="0"/>
              <a:t>$74,820 - $117,240 of resources</a:t>
            </a:r>
          </a:p>
          <a:p>
            <a:pPr lvl="1">
              <a:buNone/>
            </a:pPr>
            <a:endParaRPr lang="en-US" dirty="0" smtClean="0"/>
          </a:p>
          <a:p>
            <a:r>
              <a:rPr lang="en-US" dirty="0" smtClean="0"/>
              <a:t>If spouse has Home Care:</a:t>
            </a:r>
          </a:p>
          <a:p>
            <a:pPr lvl="1"/>
            <a:r>
              <a:rPr lang="en-US" dirty="0" smtClean="0"/>
              <a:t>Combined income of $1,192 per month </a:t>
            </a:r>
          </a:p>
          <a:p>
            <a:pPr lvl="1">
              <a:buNone/>
            </a:pPr>
            <a:endParaRPr lang="en-US" dirty="0" smtClean="0"/>
          </a:p>
          <a:p>
            <a:r>
              <a:rPr lang="en-US" dirty="0" smtClean="0"/>
              <a:t>During the Medicaid Application process the well spouse may exercise a “Spousal Refusal” to avoid inclusion of his/her assets and income</a:t>
            </a:r>
          </a:p>
          <a:p>
            <a:pPr lvl="1"/>
            <a:r>
              <a:rPr lang="en-US" dirty="0" smtClean="0"/>
              <a:t>Medicaid may accept this (varies county to county), but will have a claim against the well spouse when he/she dies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New “Spousal Impoverishment” rules avoid liens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 fontScale="90000"/>
          </a:bodyPr>
          <a:lstStyle/>
          <a:p>
            <a:pPr algn="ctr"/>
            <a:r>
              <a:rPr lang="en-US" u="sng" dirty="0" smtClean="0"/>
              <a:t>What About the “Well” Spouse?         </a:t>
            </a:r>
            <a:endParaRPr lang="en-US" u="sng" dirty="0"/>
          </a:p>
        </p:txBody>
      </p:sp>
      <p:pic>
        <p:nvPicPr>
          <p:cNvPr id="8" name="Picture 3" descr="C:\Users\Dan Esq. CFP\AppData\Local\Microsoft\Windows\Temporary Internet Files\Content.IE5\2AV1YO60\MC90007884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9800" y="1524000"/>
            <a:ext cx="2636154" cy="2057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96127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24078" indent="-514350">
              <a:lnSpc>
                <a:spcPct val="150000"/>
              </a:lnSpc>
              <a:buFont typeface="+mj-lt"/>
              <a:buAutoNum type="arabicPeriod"/>
            </a:pPr>
            <a:r>
              <a:rPr lang="en-US" b="1" u="sng" dirty="0" smtClean="0"/>
              <a:t>Determining HOW MUCH to transfer</a:t>
            </a:r>
          </a:p>
          <a:p>
            <a:pPr marL="880110" lvl="1" indent="-514350">
              <a:lnSpc>
                <a:spcPct val="150000"/>
              </a:lnSpc>
            </a:pPr>
            <a:r>
              <a:rPr lang="en-US" dirty="0" smtClean="0"/>
              <a:t>Proper income generation still required</a:t>
            </a:r>
          </a:p>
          <a:p>
            <a:pPr marL="624078" indent="-514350">
              <a:lnSpc>
                <a:spcPct val="150000"/>
              </a:lnSpc>
              <a:buFont typeface="+mj-lt"/>
              <a:buAutoNum type="arabicPeriod"/>
            </a:pPr>
            <a:r>
              <a:rPr lang="en-US" dirty="0" smtClean="0"/>
              <a:t>Knowledge of Cost Basis / Capital Gains taxes is more important than ever</a:t>
            </a:r>
          </a:p>
          <a:p>
            <a:pPr marL="624078" indent="-514350">
              <a:lnSpc>
                <a:spcPct val="150000"/>
              </a:lnSpc>
              <a:buFont typeface="+mj-lt"/>
              <a:buAutoNum type="arabicPeriod"/>
            </a:pPr>
            <a:r>
              <a:rPr lang="en-US" dirty="0" smtClean="0"/>
              <a:t>Identifying ALL of the </a:t>
            </a:r>
            <a:r>
              <a:rPr lang="en-US" u="sng" dirty="0" smtClean="0"/>
              <a:t>assets</a:t>
            </a:r>
            <a:r>
              <a:rPr lang="en-US" dirty="0" smtClean="0"/>
              <a:t>, </a:t>
            </a:r>
            <a:r>
              <a:rPr lang="en-US" u="sng" dirty="0" smtClean="0"/>
              <a:t>income</a:t>
            </a:r>
            <a:r>
              <a:rPr lang="en-US" dirty="0" smtClean="0"/>
              <a:t> &amp; </a:t>
            </a:r>
            <a:r>
              <a:rPr lang="en-US" u="sng" dirty="0" smtClean="0"/>
              <a:t>gifting</a:t>
            </a:r>
            <a:r>
              <a:rPr lang="en-US" dirty="0" smtClean="0"/>
              <a:t> is ESSENTIAL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is a Planner Still Relevant?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6188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788091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 smtClean="0"/>
              <a:t>Execute </a:t>
            </a:r>
            <a:r>
              <a:rPr lang="en-US" u="sng" dirty="0" smtClean="0"/>
              <a:t>POAs &amp; HCPs </a:t>
            </a:r>
            <a:r>
              <a:rPr lang="en-US" dirty="0" smtClean="0"/>
              <a:t>early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Gift early / Fund Trusts early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Pre-pay burials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Look into child / sibling care givers for homestead exemption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Look at disabled parent / child pairs</a:t>
            </a:r>
          </a:p>
          <a:p>
            <a:pPr>
              <a:lnSpc>
                <a:spcPct val="150000"/>
              </a:lnSpc>
            </a:pPr>
            <a:r>
              <a:rPr lang="en-US" u="sng" dirty="0" smtClean="0"/>
              <a:t>Fund IRAs / Retirement as much as possible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 smtClean="0"/>
              <a:t>Tips for “Older” / Ill Clients</a:t>
            </a:r>
            <a:endParaRPr lang="en-US" u="sng" dirty="0"/>
          </a:p>
        </p:txBody>
      </p:sp>
    </p:spTree>
    <p:extLst>
      <p:ext uri="{BB962C8B-B14F-4D97-AF65-F5344CB8AC3E}">
        <p14:creationId xmlns:p14="http://schemas.microsoft.com/office/powerpoint/2010/main" val="3077746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u="sng" dirty="0" smtClean="0"/>
              <a:t>Roth IRA Conversions</a:t>
            </a:r>
            <a:r>
              <a:rPr lang="en-US" dirty="0" smtClean="0"/>
              <a:t> do NOT avoid RMDs / 72t SEPP</a:t>
            </a:r>
          </a:p>
          <a:p>
            <a:pPr lvl="1"/>
            <a:r>
              <a:rPr lang="en-US" dirty="0" smtClean="0"/>
              <a:t>STILL have to take Required Minimum Distributions</a:t>
            </a:r>
          </a:p>
          <a:p>
            <a:pPr marL="393192" lvl="1" indent="0">
              <a:buNone/>
            </a:pPr>
            <a:endParaRPr lang="en-US" dirty="0" smtClean="0"/>
          </a:p>
          <a:p>
            <a:r>
              <a:rPr lang="en-US" dirty="0" smtClean="0"/>
              <a:t>Commercial Annuities are HORRIBLE for Medicaid Planning (unless in IRAs)</a:t>
            </a:r>
          </a:p>
          <a:p>
            <a:pPr marL="109728" indent="0">
              <a:buNone/>
            </a:pPr>
            <a:endParaRPr lang="en-US" dirty="0" smtClean="0"/>
          </a:p>
          <a:p>
            <a:r>
              <a:rPr lang="en-US" dirty="0" smtClean="0"/>
              <a:t>Large cash values in Life Insurance policies are also bad - $1,500 limit on cash value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u="sng" dirty="0" smtClean="0"/>
              <a:t>Reminder: What Does NOT Work</a:t>
            </a:r>
            <a:endParaRPr lang="en-US" u="sng" dirty="0"/>
          </a:p>
        </p:txBody>
      </p:sp>
    </p:spTree>
    <p:extLst>
      <p:ext uri="{BB962C8B-B14F-4D97-AF65-F5344CB8AC3E}">
        <p14:creationId xmlns:p14="http://schemas.microsoft.com/office/powerpoint/2010/main" val="3062056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An Employee?</a:t>
            </a:r>
          </a:p>
          <a:p>
            <a:pPr lvl="1"/>
            <a:r>
              <a:rPr lang="en-US" sz="2800" dirty="0" smtClean="0"/>
              <a:t>You “Hire” someone at 30 Hours Per Week</a:t>
            </a:r>
          </a:p>
          <a:p>
            <a:pPr lvl="1"/>
            <a:r>
              <a:rPr lang="en-US" sz="2800" dirty="0" smtClean="0"/>
              <a:t>Need Worker’s Comp / Disability</a:t>
            </a:r>
          </a:p>
          <a:p>
            <a:pPr lvl="1"/>
            <a:r>
              <a:rPr lang="en-US" sz="2800" dirty="0" smtClean="0"/>
              <a:t>Withhold for Payroll Taxes</a:t>
            </a:r>
          </a:p>
          <a:p>
            <a:pPr lvl="1"/>
            <a:r>
              <a:rPr lang="en-US" sz="2800" dirty="0" smtClean="0"/>
              <a:t>Should have a Time Card</a:t>
            </a:r>
          </a:p>
          <a:p>
            <a:pPr marL="393192" lvl="1" indent="0">
              <a:buNone/>
            </a:pPr>
            <a:endParaRPr lang="en-US" dirty="0" smtClean="0"/>
          </a:p>
          <a:p>
            <a:r>
              <a:rPr lang="en-US" dirty="0" smtClean="0"/>
              <a:t>If You Don’t…</a:t>
            </a:r>
          </a:p>
          <a:p>
            <a:pPr lvl="1"/>
            <a:r>
              <a:rPr lang="en-US" sz="2800" dirty="0" smtClean="0"/>
              <a:t>Worker’s Comp can GET YOU</a:t>
            </a:r>
          </a:p>
          <a:p>
            <a:pPr lvl="1"/>
            <a:r>
              <a:rPr lang="en-US" sz="2800" dirty="0" smtClean="0"/>
              <a:t>IRS / NY Tax authority can GET YOU</a:t>
            </a:r>
          </a:p>
          <a:p>
            <a:pPr lvl="1"/>
            <a:r>
              <a:rPr lang="en-US" sz="2800" dirty="0" smtClean="0"/>
              <a:t>Care Giver can GET YOU</a:t>
            </a:r>
            <a:endParaRPr lang="en-US" sz="28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/>
              <a:t>YIKES! </a:t>
            </a:r>
            <a:r>
              <a:rPr lang="en-US" u="sng" dirty="0" smtClean="0"/>
              <a:t>Care Givers</a:t>
            </a:r>
            <a:endParaRPr lang="en-US" u="sng" dirty="0"/>
          </a:p>
        </p:txBody>
      </p:sp>
    </p:spTree>
    <p:extLst>
      <p:ext uri="{BB962C8B-B14F-4D97-AF65-F5344CB8AC3E}">
        <p14:creationId xmlns:p14="http://schemas.microsoft.com/office/powerpoint/2010/main" val="3891414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559491"/>
          </a:xfrm>
        </p:spPr>
        <p:txBody>
          <a:bodyPr>
            <a:noAutofit/>
          </a:bodyPr>
          <a:lstStyle/>
          <a:p>
            <a:r>
              <a:rPr lang="en-US" sz="4000" dirty="0" smtClean="0"/>
              <a:t>“This is a family friend”</a:t>
            </a:r>
          </a:p>
          <a:p>
            <a:r>
              <a:rPr lang="en-US" sz="4000" dirty="0" smtClean="0"/>
              <a:t>“She only accepts cash”</a:t>
            </a:r>
          </a:p>
          <a:p>
            <a:r>
              <a:rPr lang="en-US" sz="4000" dirty="0" smtClean="0"/>
              <a:t>“We pay her under the table”</a:t>
            </a:r>
          </a:p>
          <a:p>
            <a:r>
              <a:rPr lang="en-US" sz="4000" dirty="0"/>
              <a:t>“Mom doesn’t like ________”</a:t>
            </a:r>
          </a:p>
          <a:p>
            <a:r>
              <a:rPr lang="en-US" sz="4000" dirty="0" smtClean="0"/>
              <a:t>“We have known her forever”</a:t>
            </a:r>
          </a:p>
          <a:p>
            <a:r>
              <a:rPr lang="en-US" sz="4000" dirty="0" smtClean="0"/>
              <a:t>“A friend recommended her”</a:t>
            </a:r>
          </a:p>
          <a:p>
            <a:r>
              <a:rPr lang="en-US" sz="4000" dirty="0" smtClean="0"/>
              <a:t>“She can work 24 / 7”</a:t>
            </a:r>
            <a:endParaRPr lang="en-US" sz="4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u="sng" dirty="0" smtClean="0"/>
              <a:t>BEWARE! (Caregiver Buzz Words)</a:t>
            </a:r>
            <a:endParaRPr lang="en-US" u="sng" dirty="0"/>
          </a:p>
        </p:txBody>
      </p:sp>
    </p:spTree>
    <p:extLst>
      <p:ext uri="{BB962C8B-B14F-4D97-AF65-F5344CB8AC3E}">
        <p14:creationId xmlns:p14="http://schemas.microsoft.com/office/powerpoint/2010/main" val="4155114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24078" indent="-514350">
              <a:buFont typeface="+mj-lt"/>
              <a:buAutoNum type="arabicPeriod"/>
            </a:pPr>
            <a:r>
              <a:rPr lang="en-US" sz="2800" dirty="0" smtClean="0"/>
              <a:t>Hire an OUTSTIDE Social Worker</a:t>
            </a:r>
          </a:p>
          <a:p>
            <a:pPr marL="880110" lvl="1" indent="-514350"/>
            <a:r>
              <a:rPr lang="en-US" sz="2400" dirty="0" smtClean="0"/>
              <a:t>Not biased toward care hours </a:t>
            </a:r>
          </a:p>
          <a:p>
            <a:pPr marL="624078" indent="-514350">
              <a:buFont typeface="+mj-lt"/>
              <a:buAutoNum type="arabicPeriod"/>
            </a:pPr>
            <a:r>
              <a:rPr lang="en-US" sz="2800" dirty="0" smtClean="0"/>
              <a:t>Use an AGENCY for Care Givers</a:t>
            </a:r>
          </a:p>
          <a:p>
            <a:pPr marL="109728" indent="0">
              <a:buNone/>
            </a:pPr>
            <a:endParaRPr lang="en-US" sz="2400" dirty="0" smtClean="0"/>
          </a:p>
          <a:p>
            <a:pPr marL="624078" indent="-514350">
              <a:buFont typeface="+mj-lt"/>
              <a:buAutoNum type="arabicPeriod"/>
            </a:pPr>
            <a:r>
              <a:rPr lang="en-US" sz="2800" dirty="0" smtClean="0"/>
              <a:t>IF you choose an unlicensed Care Giver:</a:t>
            </a:r>
          </a:p>
          <a:p>
            <a:pPr marL="880110" lvl="1" indent="-514350"/>
            <a:r>
              <a:rPr lang="en-US" sz="2400" dirty="0" smtClean="0"/>
              <a:t>Background Check!!!</a:t>
            </a:r>
          </a:p>
          <a:p>
            <a:pPr marL="880110" lvl="1" indent="-514350"/>
            <a:r>
              <a:rPr lang="en-US" sz="2400" dirty="0" smtClean="0"/>
              <a:t>Do ALL things on prior page</a:t>
            </a:r>
          </a:p>
          <a:p>
            <a:pPr marL="880110" lvl="1" indent="-514350"/>
            <a:r>
              <a:rPr lang="en-US" sz="2400" dirty="0" smtClean="0"/>
              <a:t>Keep receipts: Care may be Tax Deductible</a:t>
            </a:r>
          </a:p>
          <a:p>
            <a:pPr marL="880110" lvl="1" indent="-514350"/>
            <a:r>
              <a:rPr lang="en-US" sz="2400" dirty="0" smtClean="0"/>
              <a:t>Do NOT pay cash </a:t>
            </a:r>
          </a:p>
          <a:p>
            <a:pPr marL="880110" lvl="1" indent="-514350"/>
            <a:r>
              <a:rPr lang="en-US" sz="2400" dirty="0" smtClean="0"/>
              <a:t>Remove jewelry &amp; financial statements</a:t>
            </a:r>
            <a:endParaRPr 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 smtClean="0"/>
              <a:t>Care Giver Prep</a:t>
            </a:r>
            <a:endParaRPr lang="en-US" u="sng" dirty="0"/>
          </a:p>
        </p:txBody>
      </p:sp>
    </p:spTree>
    <p:extLst>
      <p:ext uri="{BB962C8B-B14F-4D97-AF65-F5344CB8AC3E}">
        <p14:creationId xmlns:p14="http://schemas.microsoft.com/office/powerpoint/2010/main" val="1518688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QUESTIONS?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9644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2465</TotalTime>
  <Words>2402</Words>
  <Application>Microsoft Office PowerPoint</Application>
  <PresentationFormat>On-screen Show (4:3)</PresentationFormat>
  <Paragraphs>361</Paragraphs>
  <Slides>35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Concourse</vt:lpstr>
      <vt:lpstr>    September 26, 2015: Financial Fitness Workshop  2015 MEDICARE &amp; MEDICAID UPDATE  </vt:lpstr>
      <vt:lpstr>Disclaimer</vt:lpstr>
      <vt:lpstr>Medicare v. Medicaid</vt:lpstr>
      <vt:lpstr>Medicare: Coverage &amp; Premiums</vt:lpstr>
      <vt:lpstr>PART A: Inpatient Hospital Care</vt:lpstr>
      <vt:lpstr>Part A (Continued)</vt:lpstr>
      <vt:lpstr>Part A: What is NOT Covered?</vt:lpstr>
      <vt:lpstr>PART A: Who is Eligible?</vt:lpstr>
      <vt:lpstr>PART A: What if I’m Not Eligible?</vt:lpstr>
      <vt:lpstr>PART A: Coverage Calculation</vt:lpstr>
      <vt:lpstr>PART B: Supplemental Medical Insurance</vt:lpstr>
      <vt:lpstr>PART B: What is NOT Covered?</vt:lpstr>
      <vt:lpstr>PART B: Premiums</vt:lpstr>
      <vt:lpstr>PART B: How is Coverage Calculated?</vt:lpstr>
      <vt:lpstr>PART C: Managed Care</vt:lpstr>
      <vt:lpstr>PART C (Continued)</vt:lpstr>
      <vt:lpstr>PART D: Prescription Drug Benefits</vt:lpstr>
      <vt:lpstr>MEDICAID: Activities of Daily Living</vt:lpstr>
      <vt:lpstr>When To Start Medicaid Planning?</vt:lpstr>
      <vt:lpstr>Types of Medicaid</vt:lpstr>
      <vt:lpstr>Why Do People Hesitate?</vt:lpstr>
      <vt:lpstr>Financial Eligibility Requirements for an Individual</vt:lpstr>
      <vt:lpstr>Transfer Penalties</vt:lpstr>
      <vt:lpstr>Types of Trusts</vt:lpstr>
      <vt:lpstr>MEDICAID TRUSTS: Essentials</vt:lpstr>
      <vt:lpstr>MEDICAID TRUSTS: Benefits</vt:lpstr>
      <vt:lpstr>Other Planning Options</vt:lpstr>
      <vt:lpstr>What About the “Well” Spouse?         </vt:lpstr>
      <vt:lpstr>How is a Planner Still Relevant?</vt:lpstr>
      <vt:lpstr>Tips for “Older” / Ill Clients</vt:lpstr>
      <vt:lpstr>Reminder: What Does NOT Work</vt:lpstr>
      <vt:lpstr>YIKES! Care Givers</vt:lpstr>
      <vt:lpstr>BEWARE! (Caregiver Buzz Words)</vt:lpstr>
      <vt:lpstr>Care Giver Prep</vt:lpstr>
      <vt:lpstr>QUESTIONS?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 Juan 3000</dc:creator>
  <cp:lastModifiedBy>Gissel</cp:lastModifiedBy>
  <cp:revision>61</cp:revision>
  <cp:lastPrinted>2015-01-20T04:00:19Z</cp:lastPrinted>
  <dcterms:created xsi:type="dcterms:W3CDTF">2014-04-23T14:28:47Z</dcterms:created>
  <dcterms:modified xsi:type="dcterms:W3CDTF">2017-05-11T20:31:41Z</dcterms:modified>
</cp:coreProperties>
</file>