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60" r:id="rId5"/>
    <p:sldId id="259" r:id="rId6"/>
    <p:sldId id="258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1BAB0C8-CC21-4AD9-AE17-72675B7C62C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0255A37-2E45-480F-AB2F-85D61423DCF6}" type="datetimeFigureOut">
              <a:rPr lang="en-US" smtClean="0"/>
              <a:t>5/11/2017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iminslaw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543800" cy="1752601"/>
          </a:xfrm>
        </p:spPr>
        <p:txBody>
          <a:bodyPr/>
          <a:lstStyle/>
          <a:p>
            <a:pPr algn="ctr"/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Medicaid Asset Protection Trusts [“</a:t>
            </a:r>
            <a:r>
              <a:rPr lang="en-US" sz="5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MAPTs</a:t>
            </a:r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”]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657600"/>
            <a:ext cx="7854696" cy="24384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Daniel Timins, Esq., </a:t>
            </a: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CFP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®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Law Offices of Daniel Timins 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477 Madison Avenue, Suite 240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New York, NY 10022 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(212) 683-3560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www.TiminsLaw.com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53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Object: Get on Medicaid while Maintaining Family Assets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Barriers:</a:t>
            </a:r>
          </a:p>
          <a:p>
            <a:pPr lvl="1"/>
            <a:r>
              <a:rPr lang="en-US" dirty="0" smtClean="0"/>
              <a:t>Asset Limit: </a:t>
            </a:r>
            <a:r>
              <a:rPr lang="en-US" u="sng" dirty="0" smtClean="0"/>
              <a:t>$13,800 </a:t>
            </a:r>
            <a:r>
              <a:rPr lang="en-US" dirty="0" smtClean="0"/>
              <a:t>(minus retirement plans)</a:t>
            </a:r>
          </a:p>
          <a:p>
            <a:pPr lvl="1"/>
            <a:r>
              <a:rPr lang="en-US" dirty="0" smtClean="0"/>
              <a:t>Income Limit: </a:t>
            </a:r>
            <a:r>
              <a:rPr lang="en-US" u="sng" dirty="0" smtClean="0"/>
              <a:t>$767 / mo. </a:t>
            </a:r>
            <a:r>
              <a:rPr lang="en-US" dirty="0" smtClean="0"/>
              <a:t>(minus $ going to </a:t>
            </a:r>
            <a:r>
              <a:rPr lang="en-US" dirty="0" err="1" smtClean="0"/>
              <a:t>SNTs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Transfer </a:t>
            </a:r>
            <a:r>
              <a:rPr lang="en-US" b="1" u="sng" dirty="0" smtClean="0"/>
              <a:t>Look Backs</a:t>
            </a:r>
            <a:r>
              <a:rPr lang="en-US" dirty="0" smtClean="0"/>
              <a:t>:</a:t>
            </a:r>
          </a:p>
          <a:p>
            <a:pPr lvl="2"/>
            <a:r>
              <a:rPr lang="en-US" sz="2200" dirty="0" smtClean="0"/>
              <a:t>Home Care = </a:t>
            </a:r>
            <a:r>
              <a:rPr lang="en-US" sz="2200" u="sng" dirty="0" smtClean="0"/>
              <a:t>1 month</a:t>
            </a:r>
          </a:p>
          <a:p>
            <a:pPr lvl="2"/>
            <a:r>
              <a:rPr lang="en-US" sz="2200" dirty="0" smtClean="0"/>
              <a:t>Institutional = </a:t>
            </a:r>
            <a:r>
              <a:rPr lang="en-US" sz="2200" u="sng" dirty="0" smtClean="0"/>
              <a:t>5 years</a:t>
            </a:r>
          </a:p>
          <a:p>
            <a:pPr lvl="2"/>
            <a:endParaRPr lang="en-US" dirty="0" smtClean="0"/>
          </a:p>
          <a:p>
            <a:r>
              <a:rPr lang="en-US" b="1" dirty="0" smtClean="0"/>
              <a:t> </a:t>
            </a:r>
            <a:r>
              <a:rPr lang="en-US" b="1" dirty="0" err="1" smtClean="0"/>
              <a:t>DSS</a:t>
            </a:r>
            <a:r>
              <a:rPr lang="en-US" b="1" dirty="0" smtClean="0"/>
              <a:t> now scrutinizing trusts and Medicaid recipients vigorously</a:t>
            </a:r>
          </a:p>
          <a:p>
            <a:pPr lvl="1"/>
            <a:r>
              <a:rPr lang="en-US" dirty="0" smtClean="0"/>
              <a:t>Outsourcing legal work to law firms</a:t>
            </a:r>
          </a:p>
          <a:p>
            <a:pPr lvl="1"/>
            <a:r>
              <a:rPr lang="en-US" dirty="0" smtClean="0"/>
              <a:t>Denying many Income Only Trusts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980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MAPTs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the Rescue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 smtClean="0"/>
              <a:t>What is a “Medicaid Asset Protection Trust”?</a:t>
            </a:r>
          </a:p>
          <a:p>
            <a:pPr lvl="1"/>
            <a:r>
              <a:rPr lang="en-US" dirty="0" smtClean="0"/>
              <a:t>An irrevocable trust (a form of an Income Only Trust)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rimary residence and assets shielded from Medicaid</a:t>
            </a:r>
          </a:p>
          <a:p>
            <a:pPr lvl="1"/>
            <a:r>
              <a:rPr lang="en-US" dirty="0" smtClean="0"/>
              <a:t>5 year look back still required</a:t>
            </a:r>
          </a:p>
          <a:p>
            <a:pPr marL="393192" lvl="1" indent="0">
              <a:buNone/>
            </a:pPr>
            <a:endParaRPr lang="en-US" dirty="0" smtClean="0"/>
          </a:p>
          <a:p>
            <a:r>
              <a:rPr lang="en-US" u="sng" dirty="0" smtClean="0"/>
              <a:t>THE DIFFERENCE:</a:t>
            </a:r>
          </a:p>
          <a:p>
            <a:pPr lvl="1"/>
            <a:r>
              <a:rPr lang="en-US" dirty="0" smtClean="0"/>
              <a:t>Most </a:t>
            </a:r>
            <a:r>
              <a:rPr lang="en-US" dirty="0" err="1" smtClean="0"/>
              <a:t>IOCs</a:t>
            </a:r>
            <a:r>
              <a:rPr lang="en-US" dirty="0" smtClean="0"/>
              <a:t> allow Medicaid recipient to take ALL income (thus fully Medicaid recoverable)</a:t>
            </a:r>
          </a:p>
          <a:p>
            <a:pPr lvl="1"/>
            <a:r>
              <a:rPr lang="en-US" dirty="0" smtClean="0"/>
              <a:t>Income from </a:t>
            </a:r>
            <a:r>
              <a:rPr lang="en-US" dirty="0" err="1" smtClean="0"/>
              <a:t>MAPT</a:t>
            </a:r>
            <a:r>
              <a:rPr lang="en-US" dirty="0" smtClean="0"/>
              <a:t> can go to parent OR child</a:t>
            </a:r>
          </a:p>
          <a:p>
            <a:pPr lvl="2"/>
            <a:r>
              <a:rPr lang="en-US" sz="2600" u="sng" dirty="0" smtClean="0"/>
              <a:t>But if income goes to a parent on Medicaid then ONLY that month’s payment is recoverable by </a:t>
            </a:r>
            <a:r>
              <a:rPr lang="en-US" sz="2600" u="sng" dirty="0" err="1" smtClean="0"/>
              <a:t>DSS</a:t>
            </a:r>
            <a:endParaRPr lang="en-US" sz="2600" u="sng" dirty="0" smtClean="0"/>
          </a:p>
          <a:p>
            <a:pPr lvl="1"/>
            <a:r>
              <a:rPr lang="en-US" dirty="0" smtClean="0"/>
              <a:t>Though it is illegal, child could (hypothetically) “sneak’ his withdrawals back to parent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1831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MAPT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Process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01000" cy="502920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Parent creates the Trust today</a:t>
            </a:r>
          </a:p>
          <a:p>
            <a:pPr marL="662940" lvl="2" indent="0">
              <a:buNone/>
            </a:pPr>
            <a:r>
              <a:rPr lang="en-US" sz="2400" b="1" dirty="0" smtClean="0"/>
              <a:t>Child(</a:t>
            </a:r>
            <a:r>
              <a:rPr lang="en-US" sz="2400" b="1" dirty="0" err="1" smtClean="0"/>
              <a:t>ren</a:t>
            </a:r>
            <a:r>
              <a:rPr lang="en-US" sz="2400" b="1" dirty="0" smtClean="0"/>
              <a:t>) is Trustee today</a:t>
            </a:r>
          </a:p>
          <a:p>
            <a:pPr marL="514350" indent="-514350">
              <a:buFont typeface="+mj-lt"/>
              <a:buAutoNum type="arabicPeriod"/>
            </a:pPr>
            <a:endParaRPr lang="en-US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Parent </a:t>
            </a:r>
            <a:r>
              <a:rPr lang="en-US" sz="2800" b="1" dirty="0"/>
              <a:t>places home and majority of funds in </a:t>
            </a:r>
            <a:r>
              <a:rPr lang="en-US" sz="2800" b="1" dirty="0" smtClean="0"/>
              <a:t>Trust now (minus 5 years of living expenses)</a:t>
            </a:r>
            <a:endParaRPr lang="en-US" sz="2800" b="1" dirty="0"/>
          </a:p>
          <a:p>
            <a:pPr marL="514350" indent="-514350">
              <a:buFont typeface="+mj-lt"/>
              <a:buAutoNum type="arabicPeriod"/>
            </a:pPr>
            <a:endParaRPr lang="en-US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5 year Look Back period begins</a:t>
            </a:r>
          </a:p>
          <a:p>
            <a:pPr marL="514350" indent="-514350">
              <a:buFont typeface="+mj-lt"/>
              <a:buAutoNum type="arabicPeriod"/>
            </a:pPr>
            <a:endParaRPr lang="en-US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After 5 years </a:t>
            </a:r>
            <a:r>
              <a:rPr lang="en-US" sz="2800" b="1" dirty="0" err="1" smtClean="0"/>
              <a:t>MAPT</a:t>
            </a:r>
            <a:r>
              <a:rPr lang="en-US" sz="2800" b="1" dirty="0" smtClean="0"/>
              <a:t> pays home expenses, and Social Security pays for other expenses 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b="1" dirty="0" smtClean="0"/>
              <a:t>(I.e. leave more money in </a:t>
            </a:r>
            <a:r>
              <a:rPr lang="en-US" b="1" dirty="0" err="1" smtClean="0"/>
              <a:t>MAPT</a:t>
            </a:r>
            <a:r>
              <a:rPr lang="en-US" b="1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Upon Medicaid application parent has less than $13,800 in assets AND </a:t>
            </a:r>
            <a:r>
              <a:rPr lang="en-US" sz="2800" b="1" u="sng" dirty="0" smtClean="0"/>
              <a:t>house and </a:t>
            </a:r>
            <a:r>
              <a:rPr lang="en-US" sz="2800" b="1" u="sng" dirty="0" err="1" smtClean="0"/>
              <a:t>MAPT</a:t>
            </a:r>
            <a:r>
              <a:rPr lang="en-US" sz="2800" b="1" u="sng" dirty="0" smtClean="0"/>
              <a:t> assets are protected</a:t>
            </a:r>
          </a:p>
        </p:txBody>
      </p:sp>
    </p:spTree>
    <p:extLst>
      <p:ext uri="{BB962C8B-B14F-4D97-AF65-F5344CB8AC3E}">
        <p14:creationId xmlns:p14="http://schemas.microsoft.com/office/powerpoint/2010/main" val="3059861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“Do’s” With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MAPTs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b="1" dirty="0" smtClean="0"/>
              <a:t>Transfer house and most assets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Pay for home repairs and improvements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Pay real estate taxes &amp; home owners insurance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Make gifts to other people from </a:t>
            </a:r>
            <a:r>
              <a:rPr lang="en-US" b="1" dirty="0" err="1" smtClean="0"/>
              <a:t>MAPT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A </a:t>
            </a:r>
            <a:r>
              <a:rPr lang="en-US" b="1" dirty="0" err="1" smtClean="0"/>
              <a:t>MAPT</a:t>
            </a:r>
            <a:r>
              <a:rPr lang="en-US" b="1" dirty="0" smtClean="0"/>
              <a:t> can be changed (“Decanted”) even though it is irrevocable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43300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Don’ts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With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MAPTs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/>
              <a:t>Pay telephone or utility bills from </a:t>
            </a:r>
            <a:r>
              <a:rPr lang="en-US" b="1" dirty="0" err="1" smtClean="0"/>
              <a:t>MAPT</a:t>
            </a: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Use </a:t>
            </a:r>
            <a:r>
              <a:rPr lang="en-US" b="1" dirty="0" err="1" smtClean="0"/>
              <a:t>MAPT</a:t>
            </a:r>
            <a:r>
              <a:rPr lang="en-US" b="1" dirty="0" smtClean="0"/>
              <a:t> funds for personal expenses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Purchase a car with </a:t>
            </a:r>
            <a:r>
              <a:rPr lang="en-US" b="1" dirty="0" err="1" smtClean="0"/>
              <a:t>MAPT</a:t>
            </a:r>
            <a:r>
              <a:rPr lang="en-US" b="1" dirty="0" smtClean="0"/>
              <a:t> assets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Don’t take principal or capital gains</a:t>
            </a:r>
          </a:p>
          <a:p>
            <a:pPr marL="0" indent="0">
              <a:buNone/>
            </a:pPr>
            <a:endParaRPr lang="en-US" b="1" dirty="0" smtClean="0"/>
          </a:p>
          <a:p>
            <a:r>
              <a:rPr lang="en-US" b="1" dirty="0" smtClean="0"/>
              <a:t>Don’t transfer IRAs to </a:t>
            </a:r>
            <a:r>
              <a:rPr lang="en-US" b="1" dirty="0" err="1" smtClean="0"/>
              <a:t>MAPT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Don’t let children return </a:t>
            </a:r>
            <a:r>
              <a:rPr lang="en-US" b="1" dirty="0" err="1" smtClean="0"/>
              <a:t>MAPT</a:t>
            </a:r>
            <a:r>
              <a:rPr lang="en-US" b="1" dirty="0" smtClean="0"/>
              <a:t> gifts to parent or to </a:t>
            </a:r>
            <a:r>
              <a:rPr lang="en-US" b="1" dirty="0" err="1" smtClean="0"/>
              <a:t>MAPT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77898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132</TotalTime>
  <Words>375</Words>
  <Application>Microsoft Office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Medicaid Asset Protection Trusts [“MAPTs”]</vt:lpstr>
      <vt:lpstr>The Object: Get on Medicaid while Maintaining Family Assets</vt:lpstr>
      <vt:lpstr>MAPTs to the Rescue</vt:lpstr>
      <vt:lpstr>The MAPT Process</vt:lpstr>
      <vt:lpstr>“Do’s” With MAPTs</vt:lpstr>
      <vt:lpstr>“Don’ts” With MAPTs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Medicaid Asset Protection Trusts [“MAPTs”]</dc:title>
  <dc:creator>Dan Juan 3000</dc:creator>
  <cp:lastModifiedBy>Gissel</cp:lastModifiedBy>
  <cp:revision>13</cp:revision>
  <cp:lastPrinted>2011-11-25T23:08:17Z</cp:lastPrinted>
  <dcterms:created xsi:type="dcterms:W3CDTF">2011-11-02T19:09:12Z</dcterms:created>
  <dcterms:modified xsi:type="dcterms:W3CDTF">2017-05-11T19:24:12Z</dcterms:modified>
</cp:coreProperties>
</file>