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20"/>
  </p:handoutMasterIdLst>
  <p:sldIdLst>
    <p:sldId id="256" r:id="rId2"/>
    <p:sldId id="272" r:id="rId3"/>
    <p:sldId id="288" r:id="rId4"/>
    <p:sldId id="293" r:id="rId5"/>
    <p:sldId id="264" r:id="rId6"/>
    <p:sldId id="257" r:id="rId7"/>
    <p:sldId id="292" r:id="rId8"/>
    <p:sldId id="266" r:id="rId9"/>
    <p:sldId id="268" r:id="rId10"/>
    <p:sldId id="269" r:id="rId11"/>
    <p:sldId id="281" r:id="rId12"/>
    <p:sldId id="270" r:id="rId13"/>
    <p:sldId id="271" r:id="rId14"/>
    <p:sldId id="291" r:id="rId15"/>
    <p:sldId id="284" r:id="rId16"/>
    <p:sldId id="280" r:id="rId17"/>
    <p:sldId id="286" r:id="rId18"/>
    <p:sldId id="283" r:id="rId19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7253" autoAdjust="0"/>
  </p:normalViewPr>
  <p:slideViewPr>
    <p:cSldViewPr>
      <p:cViewPr varScale="1">
        <p:scale>
          <a:sx n="50" d="100"/>
          <a:sy n="50" d="100"/>
        </p:scale>
        <p:origin x="1279" y="2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E1B3C7-7227-4D57-800F-948294C537B0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CF8B6C-D666-4B7A-B715-5D5640FA0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187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1/6/2018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dan@timinslaw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685801"/>
            <a:ext cx="8001000" cy="1676400"/>
          </a:xfrm>
        </p:spPr>
        <p:txBody>
          <a:bodyPr>
            <a:normAutofit/>
          </a:bodyPr>
          <a:lstStyle/>
          <a:p>
            <a:pPr algn="l"/>
            <a:r>
              <a:rPr lang="en-US" sz="2400" b="0" dirty="0"/>
              <a:t>September 28, 2017</a:t>
            </a:r>
            <a:r>
              <a:rPr lang="en-US" sz="3600" dirty="0"/>
              <a:t>:</a:t>
            </a:r>
            <a:br>
              <a:rPr lang="en-US" sz="3600" dirty="0"/>
            </a:br>
            <a:r>
              <a:rPr lang="en-US" sz="3200" dirty="0"/>
              <a:t>Financial Planners &amp; Medicaid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362200"/>
            <a:ext cx="7696200" cy="2590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09728">
              <a:spcBef>
                <a:spcPts val="12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Daniel Timins, Esq., CFP®</a:t>
            </a:r>
            <a:endParaRPr lang="en-US" altLang="en-US" sz="2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>
              <a:spcBef>
                <a:spcPts val="12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dan@timinslaw.com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>
              <a:spcBef>
                <a:spcPts val="12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477 Madison Avenue, Suite 240</a:t>
            </a:r>
          </a:p>
          <a:p>
            <a:pPr marL="109728">
              <a:spcBef>
                <a:spcPts val="12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York, NY 1022</a:t>
            </a:r>
          </a:p>
          <a:p>
            <a:pPr marL="109728">
              <a:spcBef>
                <a:spcPts val="12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(212) 683-3560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302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sz="3200" dirty="0"/>
              <a:t>All information contained in these pages is for informational purposes only. It should not be considered legal advise. Please consult an attorney before taking any steps based on this information.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u="sng" dirty="0">
                <a:solidFill>
                  <a:schemeClr val="tx1"/>
                </a:solidFill>
              </a:rPr>
              <a:t>Disclaimer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5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Clients are asking about it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Children are demanding it (for parents)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Preserves wealth for another generation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Allows the Planner to: 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create a relationship with the children 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maintain AUM for another generation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u="sng" dirty="0"/>
              <a:t>Medicaid: Why Should Planners Care?</a:t>
            </a:r>
          </a:p>
        </p:txBody>
      </p:sp>
    </p:spTree>
    <p:extLst>
      <p:ext uri="{BB962C8B-B14F-4D97-AF65-F5344CB8AC3E}">
        <p14:creationId xmlns:p14="http://schemas.microsoft.com/office/powerpoint/2010/main" val="3866807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B31BE16-1B54-4B4F-BA38-52BB723A5C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66800"/>
            <a:ext cx="8458200" cy="541020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Most LTC policies are pools – use as much of the pool as you desire when you desire</a:t>
            </a:r>
          </a:p>
          <a:p>
            <a:pPr lvl="1"/>
            <a:r>
              <a:rPr lang="en-US" dirty="0"/>
              <a:t>Medicaid chooses how much care you get, I.e. may only qualify for 4 hours of home care per day instead of 24 hour</a:t>
            </a:r>
          </a:p>
          <a:p>
            <a:pPr lvl="1"/>
            <a:r>
              <a:rPr lang="en-US" dirty="0"/>
              <a:t>In fact, qualifying for 24 hour home care is now very, very difficult</a:t>
            </a:r>
          </a:p>
          <a:p>
            <a:pPr marL="393192" lvl="1" indent="0">
              <a:buNone/>
            </a:pPr>
            <a:endParaRPr lang="en-US" dirty="0"/>
          </a:p>
          <a:p>
            <a:r>
              <a:rPr lang="en-US" dirty="0"/>
              <a:t>LTC usually covers Assisted Living Facility</a:t>
            </a:r>
          </a:p>
          <a:p>
            <a:pPr lvl="1"/>
            <a:r>
              <a:rPr lang="en-US" dirty="0"/>
              <a:t>Medicaid does not cover assisted living costs</a:t>
            </a:r>
          </a:p>
          <a:p>
            <a:pPr marL="393192" lvl="1" indent="0">
              <a:buNone/>
            </a:pPr>
            <a:endParaRPr lang="en-US" dirty="0"/>
          </a:p>
          <a:p>
            <a:r>
              <a:rPr lang="en-US" dirty="0"/>
              <a:t>LTC gives you higher-level care givers you can easily replace</a:t>
            </a:r>
          </a:p>
          <a:p>
            <a:pPr lvl="1"/>
            <a:r>
              <a:rPr lang="en-US" dirty="0"/>
              <a:t>Medicaid-eligible workers tend to be lower quality</a:t>
            </a:r>
          </a:p>
          <a:p>
            <a:pPr marL="393192" lvl="1" indent="0">
              <a:buNone/>
            </a:pPr>
            <a:endParaRPr lang="en-US" dirty="0"/>
          </a:p>
          <a:p>
            <a:r>
              <a:rPr lang="en-US" dirty="0"/>
              <a:t>Medicaid is best looked at as the end game of the caregiving process</a:t>
            </a:r>
          </a:p>
          <a:p>
            <a:pPr lvl="1"/>
            <a:r>
              <a:rPr lang="en-US" dirty="0"/>
              <a:t>Use LTC for initial care needs and transfer assets immediately upon LTC being initiated</a:t>
            </a:r>
          </a:p>
          <a:p>
            <a:pPr lvl="1"/>
            <a:r>
              <a:rPr lang="en-US" dirty="0"/>
              <a:t>That way the best care is given early in the process when recipient’s  quality of life is still best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088E880-1C0C-408A-BCD4-051559135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dirty="0"/>
              <a:t>Remember: Medicaid is NOT LTC</a:t>
            </a:r>
          </a:p>
        </p:txBody>
      </p:sp>
    </p:spTree>
    <p:extLst>
      <p:ext uri="{BB962C8B-B14F-4D97-AF65-F5344CB8AC3E}">
        <p14:creationId xmlns:p14="http://schemas.microsoft.com/office/powerpoint/2010/main" val="2701898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/>
          <a:lstStyle/>
          <a:p>
            <a:r>
              <a:rPr lang="en-US" dirty="0"/>
              <a:t>A government program that pays for people needing help with ADLs</a:t>
            </a:r>
          </a:p>
          <a:p>
            <a:r>
              <a:rPr lang="en-US" dirty="0"/>
              <a:t>Reminder: NOT Medicare</a:t>
            </a:r>
          </a:p>
          <a:p>
            <a:pPr marL="109728" indent="0">
              <a:buNone/>
            </a:pPr>
            <a:endParaRPr lang="en-US" sz="1000" dirty="0"/>
          </a:p>
          <a:p>
            <a:pPr lvl="1"/>
            <a:r>
              <a:rPr lang="en-US" u="sng" dirty="0"/>
              <a:t>MEDICARE</a:t>
            </a:r>
            <a:r>
              <a:rPr lang="en-US" dirty="0"/>
              <a:t>:</a:t>
            </a:r>
          </a:p>
          <a:p>
            <a:pPr lvl="2"/>
            <a:r>
              <a:rPr lang="en-US" dirty="0"/>
              <a:t>An “Entitlement Program” – you paid for it, you get it</a:t>
            </a:r>
          </a:p>
          <a:p>
            <a:pPr lvl="2"/>
            <a:r>
              <a:rPr lang="en-US" dirty="0"/>
              <a:t>Pays for HEALTH care</a:t>
            </a:r>
          </a:p>
          <a:p>
            <a:pPr marL="630936" lvl="2" indent="0">
              <a:buNone/>
            </a:pPr>
            <a:endParaRPr lang="en-US" sz="1000" dirty="0"/>
          </a:p>
          <a:p>
            <a:pPr lvl="1"/>
            <a:r>
              <a:rPr lang="en-US" u="sng" dirty="0"/>
              <a:t>MEDICAID</a:t>
            </a:r>
            <a:r>
              <a:rPr lang="en-US" dirty="0"/>
              <a:t>:</a:t>
            </a:r>
          </a:p>
          <a:p>
            <a:pPr lvl="2"/>
            <a:r>
              <a:rPr lang="en-US" dirty="0"/>
              <a:t>A “Needs Based Program” </a:t>
            </a:r>
          </a:p>
          <a:p>
            <a:pPr lvl="2"/>
            <a:r>
              <a:rPr lang="en-US" dirty="0"/>
              <a:t>“Means Tested” must meet asset &amp; income limitation requirements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/>
              <a:t>MEDICAID</a:t>
            </a:r>
          </a:p>
        </p:txBody>
      </p:sp>
    </p:spTree>
    <p:extLst>
      <p:ext uri="{BB962C8B-B14F-4D97-AF65-F5344CB8AC3E}">
        <p14:creationId xmlns:p14="http://schemas.microsoft.com/office/powerpoint/2010/main" val="1904049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ACTIVITIES OF DAILY LIVING (“ADLs”)</a:t>
            </a:r>
          </a:p>
          <a:p>
            <a:pPr lvl="1"/>
            <a:r>
              <a:rPr lang="en-US" sz="2800" dirty="0"/>
              <a:t>Transferring (</a:t>
            </a:r>
            <a:r>
              <a:rPr lang="en-US" sz="2800" dirty="0" err="1"/>
              <a:t>Ie</a:t>
            </a:r>
            <a:r>
              <a:rPr lang="en-US" sz="2800" dirty="0"/>
              <a:t>. Walking) </a:t>
            </a:r>
          </a:p>
          <a:p>
            <a:pPr lvl="1"/>
            <a:r>
              <a:rPr lang="en-US" sz="2800" dirty="0"/>
              <a:t>Bathing</a:t>
            </a:r>
          </a:p>
          <a:p>
            <a:pPr lvl="1"/>
            <a:r>
              <a:rPr lang="en-US" sz="2800" dirty="0"/>
              <a:t>Dressing</a:t>
            </a:r>
          </a:p>
          <a:p>
            <a:pPr lvl="1"/>
            <a:r>
              <a:rPr lang="en-US" sz="2800" dirty="0"/>
              <a:t>Eating</a:t>
            </a:r>
          </a:p>
          <a:p>
            <a:pPr lvl="1"/>
            <a:r>
              <a:rPr lang="en-US" sz="2800" dirty="0"/>
              <a:t>Continence</a:t>
            </a:r>
          </a:p>
          <a:p>
            <a:pPr lvl="1"/>
            <a:r>
              <a:rPr lang="en-US" sz="2800" dirty="0"/>
              <a:t>Toileting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Need: </a:t>
            </a:r>
            <a:r>
              <a:rPr lang="en-US" b="1" u="sng" dirty="0"/>
              <a:t>Activities of Daily Living</a:t>
            </a:r>
          </a:p>
        </p:txBody>
      </p:sp>
      <p:pic>
        <p:nvPicPr>
          <p:cNvPr id="2050" name="Picture 2" descr="C:\Users\Daniel\AppData\Local\Microsoft\Windows\Temporary Internet Files\Content.IE5\YAZDQ3E1\MC900105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362200"/>
            <a:ext cx="3516212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iel\AppData\Local\Microsoft\Windows\Temporary Internet Files\Content.IE5\YAZDQ3E1\MC900390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523" y="3886200"/>
            <a:ext cx="2124877" cy="220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780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Proper income generation still required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Knowledge of Basis / Capital Gains taxes is more important than ever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Identifying ALL of the assets is ESSENTIAL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Identifying ALL of the gifting is ESSENTIAL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is the Planner Still Relevant?</a:t>
            </a:r>
          </a:p>
        </p:txBody>
      </p:sp>
    </p:spTree>
    <p:extLst>
      <p:ext uri="{BB962C8B-B14F-4D97-AF65-F5344CB8AC3E}">
        <p14:creationId xmlns:p14="http://schemas.microsoft.com/office/powerpoint/2010/main" val="2506188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6308395"/>
              </p:ext>
            </p:extLst>
          </p:nvPr>
        </p:nvGraphicFramePr>
        <p:xfrm>
          <a:off x="457200" y="1371599"/>
          <a:ext cx="82296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4117">
                <a:tc gridSpan="2">
                  <a:txBody>
                    <a:bodyPr/>
                    <a:lstStyle/>
                    <a:p>
                      <a:r>
                        <a:rPr lang="en-US" dirty="0"/>
                        <a:t>The type of Medicaid benefit you</a:t>
                      </a:r>
                      <a:r>
                        <a:rPr lang="en-US" baseline="0" dirty="0"/>
                        <a:t> receive determines “look back” periods (I.e. the penalty for transferring assets)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5483"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>
                          <a:solidFill>
                            <a:schemeClr val="tx1"/>
                          </a:solidFill>
                        </a:rPr>
                        <a:t>Home / Community</a:t>
                      </a:r>
                      <a:r>
                        <a:rPr lang="en-US" sz="2400" b="1" u="sng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u="sng" dirty="0">
                          <a:solidFill>
                            <a:schemeClr val="tx1"/>
                          </a:solidFill>
                        </a:rPr>
                        <a:t>Care</a:t>
                      </a:r>
                      <a:endParaRPr lang="en-US" sz="240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Personal care, physical therapy, home health care and home health aid services;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c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linical or out-patient basis; includes physicians, dentists, pharmaceutical, nursery</a:t>
                      </a:r>
                    </a:p>
                    <a:p>
                      <a:pPr lvl="0"/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Institutional</a:t>
                      </a:r>
                    </a:p>
                    <a:p>
                      <a:pPr lvl="0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Hospitals, medical facilities, nursing homes </a:t>
                      </a:r>
                    </a:p>
                    <a:p>
                      <a:pPr lvl="0"/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Types of Medicaid</a:t>
            </a:r>
          </a:p>
        </p:txBody>
      </p:sp>
      <p:pic>
        <p:nvPicPr>
          <p:cNvPr id="5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4114572"/>
            <a:ext cx="1446593" cy="1448027"/>
          </a:xfrm>
          <a:prstGeom prst="rect">
            <a:avLst/>
          </a:prstGeom>
          <a:noFill/>
        </p:spPr>
      </p:pic>
      <p:pic>
        <p:nvPicPr>
          <p:cNvPr id="6" name="Picture 3" descr="C:\Program Files\Microsoft Office\MEDIA\CAGCAT10\j02353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114800"/>
            <a:ext cx="1418016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89061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1384245"/>
              </p:ext>
            </p:extLst>
          </p:nvPr>
        </p:nvGraphicFramePr>
        <p:xfrm>
          <a:off x="304800" y="762001"/>
          <a:ext cx="8534400" cy="562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239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839"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>
                          <a:solidFill>
                            <a:schemeClr val="tx1"/>
                          </a:solidFill>
                        </a:rPr>
                        <a:t>ASSETS</a:t>
                      </a:r>
                      <a:endParaRPr lang="en-US" sz="240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900" b="1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$14,850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baseline="0" dirty="0">
                          <a:solidFill>
                            <a:schemeClr val="tx1"/>
                          </a:solidFill>
                        </a:rPr>
                        <a:t>in the recipient’s name</a:t>
                      </a:r>
                    </a:p>
                    <a:p>
                      <a:pPr lvl="0"/>
                      <a:endParaRPr lang="en-US" sz="1800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800" u="sng" baseline="0" dirty="0">
                          <a:solidFill>
                            <a:schemeClr val="tx1"/>
                          </a:solidFill>
                        </a:rPr>
                        <a:t>EXCEPTIONS: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“Burial Allowance” of $1,500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Life Insurance: $1,500 cash value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Personal Property (unlimited)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baseline="0" dirty="0">
                          <a:solidFill>
                            <a:schemeClr val="tx1"/>
                          </a:solidFill>
                        </a:rPr>
                        <a:t>Client’s House 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(ONLY for Home &amp; Community care)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u="sng" baseline="0" dirty="0">
                          <a:solidFill>
                            <a:schemeClr val="tx1"/>
                          </a:solidFill>
                        </a:rPr>
                        <a:t>Supplemental Needs Trusts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u="sng" baseline="0" dirty="0">
                          <a:solidFill>
                            <a:schemeClr val="tx1"/>
                          </a:solidFill>
                        </a:rPr>
                        <a:t>Medicaid Trusts</a:t>
                      </a:r>
                    </a:p>
                    <a:p>
                      <a:pPr lvl="0">
                        <a:buFont typeface="Arial" pitchFamily="34" charset="0"/>
                        <a:buNone/>
                      </a:pPr>
                      <a:endParaRPr lang="en-US" sz="18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u="sng" baseline="0" dirty="0">
                          <a:solidFill>
                            <a:schemeClr val="tx1"/>
                          </a:solidFill>
                        </a:rPr>
                        <a:t>Retirement Plans 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(IRAs) are exempted from assets if they are in “payout status” (Required Minimum Distributions or Separate and Equal Periodic Payments if recipient is under age 59 ½), in which case payments are included in Income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>
                          <a:solidFill>
                            <a:schemeClr val="tx1"/>
                          </a:solidFill>
                        </a:rPr>
                        <a:t>MONTHLY</a:t>
                      </a:r>
                      <a:r>
                        <a:rPr lang="en-US" sz="2400" b="1" u="sng" baseline="0" dirty="0">
                          <a:solidFill>
                            <a:schemeClr val="tx1"/>
                          </a:solidFill>
                        </a:rPr>
                        <a:t> INCOME</a:t>
                      </a:r>
                      <a:endParaRPr lang="en-US" sz="240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90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HOME CARE: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$845 per month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Any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excess income must go to the recipient’s 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</a:rPr>
                        <a:t>“SPEND DOWN”</a:t>
                      </a:r>
                      <a:endParaRPr lang="en-US" sz="1800" b="1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INSTITUTIONAL (at a Nursing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Home)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: ALL of the recipient’s monthly income in excess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fo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$50 must be paid to the NH to offset Medicaid payments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/>
              <a:t>Financial Eligibility Requirements for an Individual</a:t>
            </a:r>
          </a:p>
        </p:txBody>
      </p:sp>
      <p:pic>
        <p:nvPicPr>
          <p:cNvPr id="5" name="Picture 6" descr="C:\Users\Dan Esq. CFP\AppData\Local\Microsoft\Windows\Temporary Internet Files\Content.IE5\NNGPGTR9\MP9003168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5105400"/>
            <a:ext cx="1752600" cy="11654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4336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1293402"/>
              </p:ext>
            </p:extLst>
          </p:nvPr>
        </p:nvGraphicFramePr>
        <p:xfrm>
          <a:off x="228600" y="716280"/>
          <a:ext cx="8686800" cy="537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Department</a:t>
                      </a:r>
                      <a:r>
                        <a:rPr lang="en-US" baseline="0" dirty="0"/>
                        <a:t> of Social Services and Medicaid impose a “</a:t>
                      </a:r>
                      <a:r>
                        <a:rPr lang="en-US" baseline="0" dirty="0" err="1"/>
                        <a:t>Lookback</a:t>
                      </a:r>
                      <a:r>
                        <a:rPr lang="en-US" baseline="0" dirty="0"/>
                        <a:t> Period” for transferring assets outside of the proposed recipient’s name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8200">
                <a:tc>
                  <a:txBody>
                    <a:bodyPr/>
                    <a:lstStyle/>
                    <a:p>
                      <a:pPr algn="ctr"/>
                      <a:r>
                        <a:rPr lang="en-US" sz="2000" b="1" u="sng" dirty="0">
                          <a:solidFill>
                            <a:schemeClr val="tx1"/>
                          </a:solidFill>
                        </a:rPr>
                        <a:t>Home &amp; Community Care</a:t>
                      </a:r>
                      <a:endParaRPr lang="en-US" sz="200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u="sng" dirty="0">
                          <a:solidFill>
                            <a:schemeClr val="tx1"/>
                          </a:solidFill>
                        </a:rPr>
                        <a:t>3 MONTH </a:t>
                      </a:r>
                      <a:r>
                        <a:rPr lang="en-US" b="1" u="sng" dirty="0" err="1">
                          <a:solidFill>
                            <a:schemeClr val="tx1"/>
                          </a:solidFill>
                        </a:rPr>
                        <a:t>Lookback</a:t>
                      </a:r>
                      <a:endParaRPr lang="en-US" b="0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u="sng" baseline="0" dirty="0">
                          <a:solidFill>
                            <a:schemeClr val="tx1"/>
                          </a:solidFill>
                        </a:rPr>
                        <a:t>One Strategy:</a:t>
                      </a:r>
                    </a:p>
                    <a:p>
                      <a:pPr lvl="0"/>
                      <a:r>
                        <a:rPr lang="en-US" u="none" baseline="0" dirty="0">
                          <a:solidFill>
                            <a:schemeClr val="tx1"/>
                          </a:solidFill>
                        </a:rPr>
                        <a:t>Transfer all financial assets (except $14,850) to a non-spouse, wait one month for bank statements to be updated, then apply for Home Care.</a:t>
                      </a:r>
                    </a:p>
                    <a:p>
                      <a:pPr lvl="0"/>
                      <a:endParaRPr lang="en-US" u="none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u="none" baseline="0" dirty="0">
                          <a:solidFill>
                            <a:schemeClr val="tx1"/>
                          </a:solidFill>
                        </a:rPr>
                        <a:t>DOWNSIDE: If the recipient needs Nursing Home care the </a:t>
                      </a:r>
                      <a:r>
                        <a:rPr lang="en-US" u="sng" baseline="0" dirty="0">
                          <a:solidFill>
                            <a:schemeClr val="tx1"/>
                          </a:solidFill>
                        </a:rPr>
                        <a:t>5 Year </a:t>
                      </a:r>
                      <a:r>
                        <a:rPr lang="en-US" u="sng" baseline="0" dirty="0" err="1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u="none" baseline="0" dirty="0">
                          <a:solidFill>
                            <a:schemeClr val="tx1"/>
                          </a:solidFill>
                        </a:rPr>
                        <a:t> rule applies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u="sng" dirty="0">
                          <a:solidFill>
                            <a:schemeClr val="tx1"/>
                          </a:solidFill>
                        </a:rPr>
                        <a:t>Nursing</a:t>
                      </a:r>
                      <a:r>
                        <a:rPr lang="en-US" sz="2000" b="1" u="sng" baseline="0" dirty="0">
                          <a:solidFill>
                            <a:schemeClr val="tx1"/>
                          </a:solidFill>
                        </a:rPr>
                        <a:t> Home</a:t>
                      </a:r>
                      <a:endParaRPr lang="en-US" sz="200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u="sng" dirty="0">
                          <a:solidFill>
                            <a:schemeClr val="tx1"/>
                          </a:solidFill>
                        </a:rPr>
                        <a:t>5 Year</a:t>
                      </a:r>
                      <a:r>
                        <a:rPr lang="en-US" b="1" u="sng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u="sng" baseline="0" dirty="0" err="1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b="1" u="sng" baseline="0" dirty="0">
                          <a:solidFill>
                            <a:schemeClr val="tx1"/>
                          </a:solidFill>
                        </a:rPr>
                        <a:t> Period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, and the Homestead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can be attached by Medicaid</a:t>
                      </a:r>
                    </a:p>
                    <a:p>
                      <a:pPr lvl="0"/>
                      <a:endParaRPr lang="en-US" sz="6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u="sng" baseline="0" dirty="0">
                          <a:solidFill>
                            <a:schemeClr val="tx1"/>
                          </a:solidFill>
                        </a:rPr>
                        <a:t>EXAMPLE:</a:t>
                      </a:r>
                      <a:r>
                        <a:rPr lang="en-US" sz="1600" b="0" u="none" baseline="0" dirty="0">
                          <a:solidFill>
                            <a:schemeClr val="tx1"/>
                          </a:solidFill>
                        </a:rPr>
                        <a:t> In January, 2011 Mary transfers her Coop and most of her assets to her son Joe (total of $280,000), and applies for Home Care. In March 2015 Mary goes to a Nursing Home. She failed to make the 5 year </a:t>
                      </a:r>
                      <a:r>
                        <a:rPr lang="en-US" sz="1600" b="0" u="none" baseline="0" dirty="0" err="1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sz="1600" b="0" u="none" baseline="0" dirty="0">
                          <a:solidFill>
                            <a:schemeClr val="tx1"/>
                          </a:solidFill>
                        </a:rPr>
                        <a:t> (4 years &amp; 2 months). Nursing Home Care in Manhattan equals approximately $12,000 per month.</a:t>
                      </a:r>
                    </a:p>
                    <a:p>
                      <a:pPr lvl="0"/>
                      <a:endParaRPr lang="en-US" sz="1600" b="0" u="none" baseline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u="none" baseline="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1600" b="0" u="sng" baseline="0" dirty="0">
                          <a:solidFill>
                            <a:schemeClr val="tx1"/>
                          </a:solidFill>
                        </a:rPr>
                        <a:t>$280,000 (amount gifted) </a:t>
                      </a:r>
                      <a:r>
                        <a:rPr lang="en-US" sz="1600" b="0" u="none" baseline="0" dirty="0">
                          <a:solidFill>
                            <a:schemeClr val="tx1"/>
                          </a:solidFill>
                        </a:rPr>
                        <a:t>    =     23.3 MONTH</a:t>
                      </a:r>
                      <a:endParaRPr lang="en-US" sz="1600" b="0" u="sng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  $12,000 (monthly benefit)         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“Penalty Period”</a:t>
                      </a:r>
                    </a:p>
                    <a:p>
                      <a:pPr lvl="0"/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Medicaid will not pay Mary’s Nursing Home benefits for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</a:rPr>
                        <a:t> 23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 months. ..and </a:t>
                      </a:r>
                      <a:r>
                        <a:rPr lang="en-US" sz="1600" b="1" u="sng" dirty="0">
                          <a:solidFill>
                            <a:schemeClr val="tx1"/>
                          </a:solidFill>
                        </a:rPr>
                        <a:t>Joe is liable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Joe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</a:rPr>
                        <a:t> should have paid for Mary’s care for 10 more months to get through Mary’s </a:t>
                      </a:r>
                      <a:r>
                        <a:rPr lang="en-US" sz="1600" b="0" baseline="0" dirty="0" err="1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</a:rPr>
                        <a:t> Period.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/>
              <a:t>Transfer Penalties</a:t>
            </a:r>
          </a:p>
        </p:txBody>
      </p:sp>
    </p:spTree>
    <p:extLst>
      <p:ext uri="{BB962C8B-B14F-4D97-AF65-F5344CB8AC3E}">
        <p14:creationId xmlns:p14="http://schemas.microsoft.com/office/powerpoint/2010/main" val="1103974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29200"/>
          </a:xfrm>
        </p:spPr>
        <p:txBody>
          <a:bodyPr>
            <a:normAutofit fontScale="92500"/>
          </a:bodyPr>
          <a:lstStyle/>
          <a:p>
            <a:r>
              <a:rPr lang="en-US" dirty="0"/>
              <a:t>Elder client is Beneficiary / Creator, child(</a:t>
            </a:r>
            <a:r>
              <a:rPr lang="en-US" dirty="0" err="1"/>
              <a:t>ren</a:t>
            </a:r>
            <a:r>
              <a:rPr lang="en-US" dirty="0"/>
              <a:t>) is the Trustee</a:t>
            </a:r>
          </a:p>
          <a:p>
            <a:r>
              <a:rPr lang="en-US" dirty="0"/>
              <a:t>NO principle can be distributed, income distributions are optional</a:t>
            </a:r>
          </a:p>
          <a:p>
            <a:pPr lvl="1"/>
            <a:r>
              <a:rPr lang="en-US" dirty="0"/>
              <a:t>A pure “Asset Transfer vehicle”</a:t>
            </a:r>
          </a:p>
          <a:p>
            <a:pPr lvl="1"/>
            <a:r>
              <a:rPr lang="en-US" dirty="0"/>
              <a:t>Perfect for illiquid assets, such as real estate</a:t>
            </a:r>
          </a:p>
          <a:p>
            <a:r>
              <a:rPr lang="en-US" u="sng" dirty="0"/>
              <a:t>Look-Back Period still applies</a:t>
            </a:r>
          </a:p>
          <a:p>
            <a:pPr lvl="1"/>
            <a:r>
              <a:rPr lang="en-US" dirty="0"/>
              <a:t>Does NOT work at the last minute – </a:t>
            </a:r>
            <a:r>
              <a:rPr lang="en-US" b="1" u="sng" dirty="0"/>
              <a:t>need to plan</a:t>
            </a:r>
          </a:p>
          <a:p>
            <a:r>
              <a:rPr lang="en-US" dirty="0"/>
              <a:t>Step-up in basis is maintained at client’s death</a:t>
            </a:r>
          </a:p>
          <a:p>
            <a:r>
              <a:rPr lang="en-US" dirty="0"/>
              <a:t>Assets are protected from client’s creditors</a:t>
            </a:r>
          </a:p>
          <a:p>
            <a:r>
              <a:rPr lang="en-US" dirty="0"/>
              <a:t>Deed &amp; account changes required; separate tax return may be needed for invested assets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/>
              <a:t>MEDICAID TRUSTS</a:t>
            </a:r>
          </a:p>
        </p:txBody>
      </p:sp>
    </p:spTree>
    <p:extLst>
      <p:ext uri="{BB962C8B-B14F-4D97-AF65-F5344CB8AC3E}">
        <p14:creationId xmlns:p14="http://schemas.microsoft.com/office/powerpoint/2010/main" val="1590992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8686800" cy="4953000"/>
          </a:xfrm>
        </p:spPr>
        <p:txBody>
          <a:bodyPr>
            <a:normAutofit/>
          </a:bodyPr>
          <a:lstStyle/>
          <a:p>
            <a:r>
              <a:rPr lang="en-US" sz="3200" dirty="0"/>
              <a:t>For 3</a:t>
            </a:r>
            <a:r>
              <a:rPr lang="en-US" sz="3200" baseline="30000" dirty="0"/>
              <a:t>rd</a:t>
            </a:r>
            <a:r>
              <a:rPr lang="en-US" sz="3200" dirty="0"/>
              <a:t> Party Money (Ex: Parent’s $)</a:t>
            </a:r>
          </a:p>
          <a:p>
            <a:pPr lvl="1"/>
            <a:r>
              <a:rPr lang="en-US" sz="2800" dirty="0"/>
              <a:t>Inter </a:t>
            </a:r>
            <a:r>
              <a:rPr lang="en-US" sz="2800" dirty="0" err="1"/>
              <a:t>Vivos</a:t>
            </a:r>
            <a:r>
              <a:rPr lang="en-US" sz="2800" dirty="0"/>
              <a:t> Supplementary Needs Trusts</a:t>
            </a:r>
          </a:p>
          <a:p>
            <a:pPr lvl="1"/>
            <a:r>
              <a:rPr lang="en-US" sz="2800" dirty="0"/>
              <a:t>Testamentary SNTs (in Will)</a:t>
            </a:r>
          </a:p>
          <a:p>
            <a:pPr marL="393192" lvl="1" indent="0">
              <a:buNone/>
            </a:pPr>
            <a:endParaRPr lang="en-US" dirty="0"/>
          </a:p>
          <a:p>
            <a:r>
              <a:rPr lang="en-US" sz="3200" dirty="0"/>
              <a:t>For 1</a:t>
            </a:r>
            <a:r>
              <a:rPr lang="en-US" sz="3200" baseline="30000" dirty="0"/>
              <a:t>st</a:t>
            </a:r>
            <a:r>
              <a:rPr lang="en-US" sz="3200" dirty="0"/>
              <a:t> Party Money (the Recipient’s $)</a:t>
            </a:r>
          </a:p>
          <a:p>
            <a:pPr lvl="1"/>
            <a:r>
              <a:rPr lang="en-US" sz="2800" dirty="0"/>
              <a:t>Pooled Trusts (payback provisions apply)</a:t>
            </a:r>
          </a:p>
          <a:p>
            <a:pPr lvl="1"/>
            <a:r>
              <a:rPr lang="en-US" sz="2800" dirty="0"/>
              <a:t>Inter </a:t>
            </a:r>
            <a:r>
              <a:rPr lang="en-US" sz="2800" dirty="0" err="1"/>
              <a:t>Vivos</a:t>
            </a:r>
            <a:r>
              <a:rPr lang="en-US" sz="2800" dirty="0"/>
              <a:t> SNTs (payback provisions apply)</a:t>
            </a:r>
          </a:p>
          <a:p>
            <a:pPr lvl="1"/>
            <a:r>
              <a:rPr lang="en-US" sz="2800" dirty="0"/>
              <a:t>Promissory Notes (protects 40%-45%)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algn="ctr"/>
            <a:r>
              <a:rPr lang="en-US" u="sng" dirty="0"/>
              <a:t>Other Planning Options</a:t>
            </a:r>
          </a:p>
        </p:txBody>
      </p:sp>
    </p:spTree>
    <p:extLst>
      <p:ext uri="{BB962C8B-B14F-4D97-AF65-F5344CB8AC3E}">
        <p14:creationId xmlns:p14="http://schemas.microsoft.com/office/powerpoint/2010/main" val="651196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066800"/>
            <a:ext cx="8458200" cy="5059363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The “Community Spouse” is entitled to some assets and income, but they are limited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If spouse is in a Nursing Home:</a:t>
            </a:r>
          </a:p>
          <a:p>
            <a:pPr lvl="1"/>
            <a:r>
              <a:rPr lang="en-US" dirty="0"/>
              <a:t>$3,022 of income per month</a:t>
            </a:r>
          </a:p>
          <a:p>
            <a:pPr lvl="1"/>
            <a:r>
              <a:rPr lang="en-US" dirty="0"/>
              <a:t>~$120,000 of assets</a:t>
            </a:r>
          </a:p>
          <a:p>
            <a:pPr lvl="1">
              <a:buNone/>
            </a:pPr>
            <a:endParaRPr lang="en-US" dirty="0"/>
          </a:p>
          <a:p>
            <a:r>
              <a:rPr lang="en-US" dirty="0"/>
              <a:t>If spouse has Home Care:</a:t>
            </a:r>
          </a:p>
          <a:p>
            <a:pPr lvl="1"/>
            <a:r>
              <a:rPr lang="en-US" dirty="0"/>
              <a:t>Combined income of $1,200 per month </a:t>
            </a:r>
          </a:p>
          <a:p>
            <a:pPr lvl="1">
              <a:buNone/>
            </a:pPr>
            <a:endParaRPr lang="en-US" dirty="0"/>
          </a:p>
          <a:p>
            <a:r>
              <a:rPr lang="en-US" dirty="0"/>
              <a:t>During the Medicaid Application process the well spouse may exercise a “Spousal Refusal” to avoid inclusion of his/her assets and income</a:t>
            </a:r>
          </a:p>
          <a:p>
            <a:pPr lvl="1"/>
            <a:r>
              <a:rPr lang="en-US" dirty="0"/>
              <a:t>Medicaid may accept this, but will have a claim against the well spouse when he/she dies</a:t>
            </a:r>
          </a:p>
          <a:p>
            <a:pPr lvl="1"/>
            <a:r>
              <a:rPr lang="en-US" dirty="0"/>
              <a:t>Often asks for 25% of community spouse’s income over $3,022</a:t>
            </a:r>
          </a:p>
          <a:p>
            <a:pPr lvl="1"/>
            <a:endParaRPr lang="en-US" dirty="0"/>
          </a:p>
          <a:p>
            <a:r>
              <a:rPr lang="en-US" dirty="0"/>
              <a:t>New “Spousal Impoverishment” rules avoid liens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/>
              <a:t>What About the “Well” Spouse?         </a:t>
            </a:r>
          </a:p>
        </p:txBody>
      </p:sp>
      <p:pic>
        <p:nvPicPr>
          <p:cNvPr id="8" name="Picture 3" descr="C:\Users\Dan Esq. CFP\AppData\Local\Microsoft\Windows\Temporary Internet Files\Content.IE5\2AV1YO60\MC9000788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36372" y="1828800"/>
            <a:ext cx="2636154" cy="2057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6127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Execute </a:t>
            </a:r>
            <a:r>
              <a:rPr lang="en-US" u="sng" dirty="0"/>
              <a:t>POAs &amp; HCPs </a:t>
            </a:r>
            <a:r>
              <a:rPr lang="en-US" dirty="0"/>
              <a:t>early</a:t>
            </a:r>
          </a:p>
          <a:p>
            <a:pPr>
              <a:lnSpc>
                <a:spcPct val="150000"/>
              </a:lnSpc>
            </a:pPr>
            <a:r>
              <a:rPr lang="en-US" dirty="0"/>
              <a:t>Gift early / Fund Trusts early</a:t>
            </a:r>
          </a:p>
          <a:p>
            <a:pPr>
              <a:lnSpc>
                <a:spcPct val="150000"/>
              </a:lnSpc>
            </a:pPr>
            <a:r>
              <a:rPr lang="en-US" dirty="0"/>
              <a:t>Pre-pay burials</a:t>
            </a:r>
          </a:p>
          <a:p>
            <a:pPr>
              <a:lnSpc>
                <a:spcPct val="150000"/>
              </a:lnSpc>
            </a:pPr>
            <a:r>
              <a:rPr lang="en-US" dirty="0"/>
              <a:t>Look into child / sibling care givers for homestead exemption</a:t>
            </a:r>
          </a:p>
          <a:p>
            <a:pPr>
              <a:lnSpc>
                <a:spcPct val="150000"/>
              </a:lnSpc>
            </a:pPr>
            <a:r>
              <a:rPr lang="en-US" dirty="0"/>
              <a:t>Look at disabled parent / child pairs</a:t>
            </a:r>
          </a:p>
          <a:p>
            <a:pPr>
              <a:lnSpc>
                <a:spcPct val="150000"/>
              </a:lnSpc>
            </a:pPr>
            <a:r>
              <a:rPr lang="en-US" u="sng" dirty="0"/>
              <a:t>Fund IRAs / Retirement as much as possible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Tips for “Older” / Sick Clients</a:t>
            </a:r>
          </a:p>
        </p:txBody>
      </p:sp>
    </p:spTree>
    <p:extLst>
      <p:ext uri="{BB962C8B-B14F-4D97-AF65-F5344CB8AC3E}">
        <p14:creationId xmlns:p14="http://schemas.microsoft.com/office/powerpoint/2010/main" val="3077746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/>
              <a:t>Roth IRA Conversations </a:t>
            </a:r>
            <a:r>
              <a:rPr lang="en-US" dirty="0"/>
              <a:t>do NOT avoid RMDs / 72t SEPP</a:t>
            </a:r>
          </a:p>
          <a:p>
            <a:pPr lvl="1"/>
            <a:r>
              <a:rPr lang="en-US" dirty="0"/>
              <a:t>STILL have to take RMDs</a:t>
            </a:r>
          </a:p>
          <a:p>
            <a:pPr marL="393192" lvl="1" indent="0">
              <a:buNone/>
            </a:pPr>
            <a:endParaRPr lang="en-US" dirty="0"/>
          </a:p>
          <a:p>
            <a:r>
              <a:rPr lang="en-US" dirty="0"/>
              <a:t>Commercial Annuities are HORRIBLE for Medicaid Planning (unless in IRAs)</a:t>
            </a:r>
          </a:p>
          <a:p>
            <a:pPr marL="109728" indent="0">
              <a:buNone/>
            </a:pPr>
            <a:endParaRPr lang="en-US" dirty="0"/>
          </a:p>
          <a:p>
            <a:r>
              <a:rPr lang="en-US" dirty="0"/>
              <a:t>Large cash values in Life Insurance policies are also bad - $1,500 limit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/>
              <a:t>Reminder: What Does NOT Work</a:t>
            </a:r>
          </a:p>
        </p:txBody>
      </p:sp>
    </p:spTree>
    <p:extLst>
      <p:ext uri="{BB962C8B-B14F-4D97-AF65-F5344CB8AC3E}">
        <p14:creationId xmlns:p14="http://schemas.microsoft.com/office/powerpoint/2010/main" val="3062056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An Employee?</a:t>
            </a:r>
          </a:p>
          <a:p>
            <a:pPr lvl="1"/>
            <a:r>
              <a:rPr lang="en-US" sz="2800" dirty="0"/>
              <a:t>You “Hire” someone at 30 Hours Per Week</a:t>
            </a:r>
          </a:p>
          <a:p>
            <a:pPr lvl="1"/>
            <a:r>
              <a:rPr lang="en-US" sz="2800" dirty="0"/>
              <a:t>Need Worker’s Comp</a:t>
            </a:r>
          </a:p>
          <a:p>
            <a:pPr lvl="1"/>
            <a:r>
              <a:rPr lang="en-US" sz="2800" dirty="0"/>
              <a:t>Withhold for Payroll Taxes</a:t>
            </a:r>
          </a:p>
          <a:p>
            <a:pPr lvl="1"/>
            <a:r>
              <a:rPr lang="en-US" sz="2800" dirty="0"/>
              <a:t>Should have a Time Card</a:t>
            </a:r>
          </a:p>
          <a:p>
            <a:pPr marL="393192" lvl="1" indent="0">
              <a:buNone/>
            </a:pPr>
            <a:endParaRPr lang="en-US" dirty="0"/>
          </a:p>
          <a:p>
            <a:r>
              <a:rPr lang="en-US" dirty="0"/>
              <a:t>If You Don’t…</a:t>
            </a:r>
          </a:p>
          <a:p>
            <a:pPr lvl="1"/>
            <a:r>
              <a:rPr lang="en-US" sz="2800" dirty="0"/>
              <a:t>Worker’s Comp can GET YOU</a:t>
            </a:r>
          </a:p>
          <a:p>
            <a:pPr lvl="1"/>
            <a:r>
              <a:rPr lang="en-US" sz="2800" dirty="0"/>
              <a:t>IRS / NY Tax authority can GET YOU</a:t>
            </a:r>
          </a:p>
          <a:p>
            <a:pPr lvl="1"/>
            <a:r>
              <a:rPr lang="en-US" sz="2800" dirty="0"/>
              <a:t>Care Giver can GET YOU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YIKES! Care Givers</a:t>
            </a:r>
          </a:p>
        </p:txBody>
      </p:sp>
    </p:spTree>
    <p:extLst>
      <p:ext uri="{BB962C8B-B14F-4D97-AF65-F5344CB8AC3E}">
        <p14:creationId xmlns:p14="http://schemas.microsoft.com/office/powerpoint/2010/main" val="3891414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59491"/>
          </a:xfrm>
        </p:spPr>
        <p:txBody>
          <a:bodyPr>
            <a:noAutofit/>
          </a:bodyPr>
          <a:lstStyle/>
          <a:p>
            <a:r>
              <a:rPr lang="en-US" sz="4000" dirty="0"/>
              <a:t>“This is a family friend”</a:t>
            </a:r>
          </a:p>
          <a:p>
            <a:r>
              <a:rPr lang="en-US" sz="4000" dirty="0"/>
              <a:t>“She only accepts cash”</a:t>
            </a:r>
          </a:p>
          <a:p>
            <a:r>
              <a:rPr lang="en-US" sz="4000" dirty="0"/>
              <a:t>“We pay her under the table”</a:t>
            </a:r>
          </a:p>
          <a:p>
            <a:r>
              <a:rPr lang="en-US" sz="4000" dirty="0"/>
              <a:t>“Mom doesn’t like ________”</a:t>
            </a:r>
          </a:p>
          <a:p>
            <a:r>
              <a:rPr lang="en-US" sz="4000" dirty="0"/>
              <a:t>“We have known her forever”</a:t>
            </a:r>
          </a:p>
          <a:p>
            <a:r>
              <a:rPr lang="en-US" sz="4000" dirty="0"/>
              <a:t>“A friend recommended her”</a:t>
            </a:r>
          </a:p>
          <a:p>
            <a:r>
              <a:rPr lang="en-US" sz="4000" dirty="0"/>
              <a:t>“She can work 24 / 7”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/>
              <a:t>BEWARE! (Caregiver Buzz Words)</a:t>
            </a:r>
          </a:p>
        </p:txBody>
      </p:sp>
    </p:spTree>
    <p:extLst>
      <p:ext uri="{BB962C8B-B14F-4D97-AF65-F5344CB8AC3E}">
        <p14:creationId xmlns:p14="http://schemas.microsoft.com/office/powerpoint/2010/main" val="4155114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en-US" sz="2800" dirty="0"/>
              <a:t>Hire an OUTSTIDE Social Worker</a:t>
            </a:r>
          </a:p>
          <a:p>
            <a:pPr marL="880110" lvl="1" indent="-514350"/>
            <a:r>
              <a:rPr lang="en-US" sz="2400" dirty="0"/>
              <a:t>Not biased toward care hours </a:t>
            </a:r>
          </a:p>
          <a:p>
            <a:pPr marL="624078" indent="-514350">
              <a:buFont typeface="+mj-lt"/>
              <a:buAutoNum type="arabicPeriod"/>
            </a:pPr>
            <a:r>
              <a:rPr lang="en-US" sz="2800" dirty="0"/>
              <a:t>Use an AGENCY for Care Givers</a:t>
            </a:r>
          </a:p>
          <a:p>
            <a:pPr marL="109728" indent="0">
              <a:buNone/>
            </a:pPr>
            <a:endParaRPr lang="en-US" sz="2400" dirty="0"/>
          </a:p>
          <a:p>
            <a:pPr marL="624078" indent="-514350">
              <a:buFont typeface="+mj-lt"/>
              <a:buAutoNum type="arabicPeriod"/>
            </a:pPr>
            <a:r>
              <a:rPr lang="en-US" sz="2800" dirty="0"/>
              <a:t>IF you choose an unlicensed Care Giver:</a:t>
            </a:r>
          </a:p>
          <a:p>
            <a:pPr marL="880110" lvl="1" indent="-514350"/>
            <a:r>
              <a:rPr lang="en-US" sz="2400" dirty="0"/>
              <a:t>Background Check!!!</a:t>
            </a:r>
          </a:p>
          <a:p>
            <a:pPr marL="880110" lvl="1" indent="-514350"/>
            <a:r>
              <a:rPr lang="en-US" sz="2400" dirty="0"/>
              <a:t>Do ALL things on prior page</a:t>
            </a:r>
          </a:p>
          <a:p>
            <a:pPr marL="880110" lvl="1" indent="-514350"/>
            <a:r>
              <a:rPr lang="en-US" sz="2400" dirty="0"/>
              <a:t>Keep receipts: Care may be Tax Deductible</a:t>
            </a:r>
          </a:p>
          <a:p>
            <a:pPr marL="880110" lvl="1" indent="-514350"/>
            <a:r>
              <a:rPr lang="en-US" sz="2400" dirty="0"/>
              <a:t>Do NOT pay cash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Care Giver Prep</a:t>
            </a:r>
          </a:p>
        </p:txBody>
      </p:sp>
    </p:spTree>
    <p:extLst>
      <p:ext uri="{BB962C8B-B14F-4D97-AF65-F5344CB8AC3E}">
        <p14:creationId xmlns:p14="http://schemas.microsoft.com/office/powerpoint/2010/main" val="15186884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2188</TotalTime>
  <Words>1297</Words>
  <Application>Microsoft Office PowerPoint</Application>
  <PresentationFormat>On-screen Show (4:3)</PresentationFormat>
  <Paragraphs>174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Lucida Sans Unicode</vt:lpstr>
      <vt:lpstr>Times New Roman</vt:lpstr>
      <vt:lpstr>Verdana</vt:lpstr>
      <vt:lpstr>Wingdings 2</vt:lpstr>
      <vt:lpstr>Wingdings 3</vt:lpstr>
      <vt:lpstr>Concourse</vt:lpstr>
      <vt:lpstr>September 28, 2017: Financial Planners &amp; Medicaid </vt:lpstr>
      <vt:lpstr>Disclaimer</vt:lpstr>
      <vt:lpstr>Medicaid: Why Should Planners Care?</vt:lpstr>
      <vt:lpstr>Remember: Medicaid is NOT LTC</vt:lpstr>
      <vt:lpstr>MEDICAID</vt:lpstr>
      <vt:lpstr>The Need: Activities of Daily Living</vt:lpstr>
      <vt:lpstr>How is the Planner Still Relevant?</vt:lpstr>
      <vt:lpstr>Types of Medicaid</vt:lpstr>
      <vt:lpstr>Financial Eligibility Requirements for an Individual</vt:lpstr>
      <vt:lpstr>Transfer Penalties</vt:lpstr>
      <vt:lpstr>MEDICAID TRUSTS</vt:lpstr>
      <vt:lpstr>Other Planning Options</vt:lpstr>
      <vt:lpstr>What About the “Well” Spouse?         </vt:lpstr>
      <vt:lpstr>Tips for “Older” / Sick Clients</vt:lpstr>
      <vt:lpstr>Reminder: What Does NOT Work</vt:lpstr>
      <vt:lpstr>YIKES! Care Givers</vt:lpstr>
      <vt:lpstr>BEWARE! (Caregiver Buzz Words)</vt:lpstr>
      <vt:lpstr>Care Giver Prep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Juan 3000</dc:creator>
  <cp:lastModifiedBy>Daniel Timins</cp:lastModifiedBy>
  <cp:revision>43</cp:revision>
  <cp:lastPrinted>2014-04-30T18:12:25Z</cp:lastPrinted>
  <dcterms:created xsi:type="dcterms:W3CDTF">2014-04-23T14:28:47Z</dcterms:created>
  <dcterms:modified xsi:type="dcterms:W3CDTF">2018-01-06T14:49:22Z</dcterms:modified>
</cp:coreProperties>
</file>