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4"/>
  </p:notesMasterIdLst>
  <p:sldIdLst>
    <p:sldId id="256" r:id="rId2"/>
    <p:sldId id="257" r:id="rId3"/>
    <p:sldId id="281" r:id="rId4"/>
    <p:sldId id="288" r:id="rId5"/>
    <p:sldId id="282" r:id="rId6"/>
    <p:sldId id="283" r:id="rId7"/>
    <p:sldId id="284" r:id="rId8"/>
    <p:sldId id="285" r:id="rId9"/>
    <p:sldId id="268" r:id="rId10"/>
    <p:sldId id="269" r:id="rId11"/>
    <p:sldId id="258" r:id="rId12"/>
    <p:sldId id="259" r:id="rId13"/>
    <p:sldId id="261" r:id="rId14"/>
    <p:sldId id="262" r:id="rId15"/>
    <p:sldId id="272" r:id="rId16"/>
    <p:sldId id="270" r:id="rId17"/>
    <p:sldId id="266" r:id="rId18"/>
    <p:sldId id="271" r:id="rId19"/>
    <p:sldId id="267" r:id="rId20"/>
    <p:sldId id="287" r:id="rId21"/>
    <p:sldId id="265" r:id="rId22"/>
    <p:sldId id="286" r:id="rId23"/>
    <p:sldId id="264" r:id="rId24"/>
    <p:sldId id="260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ssel Merino" initials="GM" lastIdx="4" clrIdx="0">
    <p:extLst>
      <p:ext uri="{19B8F6BF-5375-455C-9EA6-DF929625EA0E}">
        <p15:presenceInfo xmlns:p15="http://schemas.microsoft.com/office/powerpoint/2012/main" userId="Gissel Merin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62" d="100"/>
          <a:sy n="62" d="100"/>
        </p:scale>
        <p:origin x="64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4A98EA-EAF3-47EA-8AA8-39C3992B0842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FFB44363-FBE4-4F51-B556-92F563749380}">
      <dgm:prSet phldrT="[Text]" custT="1"/>
      <dgm:spPr/>
      <dgm:t>
        <a:bodyPr/>
        <a:lstStyle/>
        <a:p>
          <a:pPr algn="ctr"/>
          <a:r>
            <a:rPr lang="en-US" sz="1800" b="1" u="sng" dirty="0"/>
            <a:t>Creator</a:t>
          </a:r>
        </a:p>
        <a:p>
          <a:pPr algn="l"/>
          <a:r>
            <a:rPr lang="en-US" sz="1800" dirty="0"/>
            <a:t>Beneficiary, Parent, Grandparent, Guardian, Court Order </a:t>
          </a:r>
        </a:p>
      </dgm:t>
    </dgm:pt>
    <dgm:pt modelId="{3FBA3DFB-860D-4B36-B415-8808F36E300F}" type="parTrans" cxnId="{2C6FB0AC-ADDB-455C-9673-F157B698EB81}">
      <dgm:prSet/>
      <dgm:spPr/>
      <dgm:t>
        <a:bodyPr/>
        <a:lstStyle/>
        <a:p>
          <a:endParaRPr lang="en-US"/>
        </a:p>
      </dgm:t>
    </dgm:pt>
    <dgm:pt modelId="{F7544D81-9B98-4F4C-B182-B5BADA17E3F4}" type="sibTrans" cxnId="{2C6FB0AC-ADDB-455C-9673-F157B698EB81}">
      <dgm:prSet/>
      <dgm:spPr/>
      <dgm:t>
        <a:bodyPr/>
        <a:lstStyle/>
        <a:p>
          <a:endParaRPr lang="en-US"/>
        </a:p>
      </dgm:t>
    </dgm:pt>
    <dgm:pt modelId="{011AD995-885F-4D3C-80D2-17A0A283710D}">
      <dgm:prSet phldrT="[Text]" custT="1"/>
      <dgm:spPr/>
      <dgm:t>
        <a:bodyPr/>
        <a:lstStyle/>
        <a:p>
          <a:pPr algn="ctr"/>
          <a:r>
            <a:rPr lang="en-US" sz="1800" b="1" u="sng" dirty="0"/>
            <a:t>Beneficiary</a:t>
          </a:r>
        </a:p>
        <a:p>
          <a:pPr algn="l"/>
          <a:r>
            <a:rPr lang="en-US" sz="1800" dirty="0"/>
            <a:t>1. Medicaid Recipient</a:t>
          </a:r>
        </a:p>
        <a:p>
          <a:pPr algn="l"/>
          <a:r>
            <a:rPr lang="en-US" sz="1800" dirty="0"/>
            <a:t>2. Medicaid Pay Back</a:t>
          </a:r>
        </a:p>
        <a:p>
          <a:pPr algn="l"/>
          <a:r>
            <a:rPr lang="en-US" sz="1800" dirty="0"/>
            <a:t>3. Heirs / Next of Kin</a:t>
          </a:r>
        </a:p>
      </dgm:t>
    </dgm:pt>
    <dgm:pt modelId="{10F33AC4-F578-426F-ADBF-E0F720B52629}" type="parTrans" cxnId="{7DA1DB01-5B5F-4C66-8F32-0D0303CCE32F}">
      <dgm:prSet/>
      <dgm:spPr/>
      <dgm:t>
        <a:bodyPr/>
        <a:lstStyle/>
        <a:p>
          <a:endParaRPr lang="en-US"/>
        </a:p>
      </dgm:t>
    </dgm:pt>
    <dgm:pt modelId="{4DD5426F-5ED5-4C2F-993A-F5E95A9B3306}" type="sibTrans" cxnId="{7DA1DB01-5B5F-4C66-8F32-0D0303CCE32F}">
      <dgm:prSet/>
      <dgm:spPr/>
      <dgm:t>
        <a:bodyPr/>
        <a:lstStyle/>
        <a:p>
          <a:endParaRPr lang="en-US"/>
        </a:p>
      </dgm:t>
    </dgm:pt>
    <dgm:pt modelId="{8BE990A2-24EA-4415-8E2C-CBA3A109D497}">
      <dgm:prSet phldrT="[Text]" custT="1"/>
      <dgm:spPr/>
      <dgm:t>
        <a:bodyPr/>
        <a:lstStyle/>
        <a:p>
          <a:pPr algn="ctr"/>
          <a:r>
            <a:rPr lang="en-US" sz="1800" b="1" u="sng" dirty="0"/>
            <a:t>Trustee</a:t>
          </a:r>
        </a:p>
        <a:p>
          <a:pPr algn="l"/>
          <a:r>
            <a:rPr lang="en-US" sz="1800" dirty="0"/>
            <a:t>Anyone Except Bene / Medicaid Recipient</a:t>
          </a:r>
        </a:p>
      </dgm:t>
    </dgm:pt>
    <dgm:pt modelId="{4506B979-0734-4480-9CB8-A38598BEE26C}" type="parTrans" cxnId="{4C91B369-6372-4109-832F-077FC11953BF}">
      <dgm:prSet/>
      <dgm:spPr/>
      <dgm:t>
        <a:bodyPr/>
        <a:lstStyle/>
        <a:p>
          <a:endParaRPr lang="en-US"/>
        </a:p>
      </dgm:t>
    </dgm:pt>
    <dgm:pt modelId="{DA688CC5-E906-46A3-B030-80E067C7D9F8}" type="sibTrans" cxnId="{4C91B369-6372-4109-832F-077FC11953BF}">
      <dgm:prSet/>
      <dgm:spPr/>
      <dgm:t>
        <a:bodyPr/>
        <a:lstStyle/>
        <a:p>
          <a:endParaRPr lang="en-US"/>
        </a:p>
      </dgm:t>
    </dgm:pt>
    <dgm:pt modelId="{4AFADB55-28D2-4A0C-8184-88820AD8199A}" type="pres">
      <dgm:prSet presAssocID="{CE4A98EA-EAF3-47EA-8AA8-39C3992B0842}" presName="compositeShape" presStyleCnt="0">
        <dgm:presLayoutVars>
          <dgm:dir/>
          <dgm:resizeHandles/>
        </dgm:presLayoutVars>
      </dgm:prSet>
      <dgm:spPr/>
    </dgm:pt>
    <dgm:pt modelId="{79B18B84-B23B-440B-828F-1C7FFA1B87D8}" type="pres">
      <dgm:prSet presAssocID="{CE4A98EA-EAF3-47EA-8AA8-39C3992B0842}" presName="pyramid" presStyleLbl="node1" presStyleIdx="0" presStyleCnt="1" custScaleX="65509" custScaleY="56787" custLinFactNeighborX="7629" custLinFactNeighborY="2911"/>
      <dgm:spPr/>
    </dgm:pt>
    <dgm:pt modelId="{8D1454B0-CC5F-4B50-9EFD-A95A503D6160}" type="pres">
      <dgm:prSet presAssocID="{CE4A98EA-EAF3-47EA-8AA8-39C3992B0842}" presName="theList" presStyleCnt="0"/>
      <dgm:spPr/>
    </dgm:pt>
    <dgm:pt modelId="{DB7BE628-8BC0-4326-8225-5325C760F3E1}" type="pres">
      <dgm:prSet presAssocID="{FFB44363-FBE4-4F51-B556-92F563749380}" presName="aNode" presStyleLbl="fgAcc1" presStyleIdx="0" presStyleCnt="3" custScaleX="109694" custScaleY="185528" custLinFactY="-38644" custLinFactNeighborX="-37003" custLinFactNeighborY="-100000">
        <dgm:presLayoutVars>
          <dgm:bulletEnabled val="1"/>
        </dgm:presLayoutVars>
      </dgm:prSet>
      <dgm:spPr/>
    </dgm:pt>
    <dgm:pt modelId="{4522DABE-BE2E-468C-AF90-EF423374B0B8}" type="pres">
      <dgm:prSet presAssocID="{FFB44363-FBE4-4F51-B556-92F563749380}" presName="aSpace" presStyleCnt="0"/>
      <dgm:spPr/>
    </dgm:pt>
    <dgm:pt modelId="{D488840A-3A16-4426-82AB-0FEC32AFC10B}" type="pres">
      <dgm:prSet presAssocID="{011AD995-885F-4D3C-80D2-17A0A283710D}" presName="aNode" presStyleLbl="fgAcc1" presStyleIdx="1" presStyleCnt="3" custScaleX="116923" custScaleY="198357" custLinFactY="143037" custLinFactNeighborX="67145" custLinFactNeighborY="200000">
        <dgm:presLayoutVars>
          <dgm:bulletEnabled val="1"/>
        </dgm:presLayoutVars>
      </dgm:prSet>
      <dgm:spPr/>
    </dgm:pt>
    <dgm:pt modelId="{BA5483E9-935F-45A6-BA56-C0BD7716C3DA}" type="pres">
      <dgm:prSet presAssocID="{011AD995-885F-4D3C-80D2-17A0A283710D}" presName="aSpace" presStyleCnt="0"/>
      <dgm:spPr/>
    </dgm:pt>
    <dgm:pt modelId="{12054C3C-DCE5-46E7-9828-F3C6317BE3F6}" type="pres">
      <dgm:prSet presAssocID="{8BE990A2-24EA-4415-8E2C-CBA3A109D497}" presName="aNode" presStyleLbl="fgAcc1" presStyleIdx="2" presStyleCnt="3" custScaleX="84766" custScaleY="158362" custLinFactX="-28815" custLinFactNeighborX="-100000" custLinFactNeighborY="64811">
        <dgm:presLayoutVars>
          <dgm:bulletEnabled val="1"/>
        </dgm:presLayoutVars>
      </dgm:prSet>
      <dgm:spPr/>
    </dgm:pt>
    <dgm:pt modelId="{430E8468-10B3-41D1-AD59-AE7BECEB507A}" type="pres">
      <dgm:prSet presAssocID="{8BE990A2-24EA-4415-8E2C-CBA3A109D497}" presName="aSpace" presStyleCnt="0"/>
      <dgm:spPr/>
    </dgm:pt>
  </dgm:ptLst>
  <dgm:cxnLst>
    <dgm:cxn modelId="{7DA1DB01-5B5F-4C66-8F32-0D0303CCE32F}" srcId="{CE4A98EA-EAF3-47EA-8AA8-39C3992B0842}" destId="{011AD995-885F-4D3C-80D2-17A0A283710D}" srcOrd="1" destOrd="0" parTransId="{10F33AC4-F578-426F-ADBF-E0F720B52629}" sibTransId="{4DD5426F-5ED5-4C2F-993A-F5E95A9B3306}"/>
    <dgm:cxn modelId="{53FECA47-6CEC-4680-B70C-FC87EDD738B9}" type="presOf" srcId="{CE4A98EA-EAF3-47EA-8AA8-39C3992B0842}" destId="{4AFADB55-28D2-4A0C-8184-88820AD8199A}" srcOrd="0" destOrd="0" presId="urn:microsoft.com/office/officeart/2005/8/layout/pyramid2"/>
    <dgm:cxn modelId="{4C91B369-6372-4109-832F-077FC11953BF}" srcId="{CE4A98EA-EAF3-47EA-8AA8-39C3992B0842}" destId="{8BE990A2-24EA-4415-8E2C-CBA3A109D497}" srcOrd="2" destOrd="0" parTransId="{4506B979-0734-4480-9CB8-A38598BEE26C}" sibTransId="{DA688CC5-E906-46A3-B030-80E067C7D9F8}"/>
    <dgm:cxn modelId="{80BB3D84-7893-4BC7-934B-4C543F2E88AD}" type="presOf" srcId="{8BE990A2-24EA-4415-8E2C-CBA3A109D497}" destId="{12054C3C-DCE5-46E7-9828-F3C6317BE3F6}" srcOrd="0" destOrd="0" presId="urn:microsoft.com/office/officeart/2005/8/layout/pyramid2"/>
    <dgm:cxn modelId="{611EB09B-A683-4766-B8B6-391E42C4E7E9}" type="presOf" srcId="{011AD995-885F-4D3C-80D2-17A0A283710D}" destId="{D488840A-3A16-4426-82AB-0FEC32AFC10B}" srcOrd="0" destOrd="0" presId="urn:microsoft.com/office/officeart/2005/8/layout/pyramid2"/>
    <dgm:cxn modelId="{DD09FFA8-16CD-4865-97F2-03CBAD5E002F}" type="presOf" srcId="{FFB44363-FBE4-4F51-B556-92F563749380}" destId="{DB7BE628-8BC0-4326-8225-5325C760F3E1}" srcOrd="0" destOrd="0" presId="urn:microsoft.com/office/officeart/2005/8/layout/pyramid2"/>
    <dgm:cxn modelId="{2C6FB0AC-ADDB-455C-9673-F157B698EB81}" srcId="{CE4A98EA-EAF3-47EA-8AA8-39C3992B0842}" destId="{FFB44363-FBE4-4F51-B556-92F563749380}" srcOrd="0" destOrd="0" parTransId="{3FBA3DFB-860D-4B36-B415-8808F36E300F}" sibTransId="{F7544D81-9B98-4F4C-B182-B5BADA17E3F4}"/>
    <dgm:cxn modelId="{F2BB2247-3BC1-440A-8626-FE93671F2169}" type="presParOf" srcId="{4AFADB55-28D2-4A0C-8184-88820AD8199A}" destId="{79B18B84-B23B-440B-828F-1C7FFA1B87D8}" srcOrd="0" destOrd="0" presId="urn:microsoft.com/office/officeart/2005/8/layout/pyramid2"/>
    <dgm:cxn modelId="{56D73CEB-92A1-49B1-9BA5-57DC47D1747B}" type="presParOf" srcId="{4AFADB55-28D2-4A0C-8184-88820AD8199A}" destId="{8D1454B0-CC5F-4B50-9EFD-A95A503D6160}" srcOrd="1" destOrd="0" presId="urn:microsoft.com/office/officeart/2005/8/layout/pyramid2"/>
    <dgm:cxn modelId="{FAAC7120-60E0-4AE0-9B7E-30599EEF4D2D}" type="presParOf" srcId="{8D1454B0-CC5F-4B50-9EFD-A95A503D6160}" destId="{DB7BE628-8BC0-4326-8225-5325C760F3E1}" srcOrd="0" destOrd="0" presId="urn:microsoft.com/office/officeart/2005/8/layout/pyramid2"/>
    <dgm:cxn modelId="{4CA7F9B9-7193-4100-93F6-47D1E8DFA3E6}" type="presParOf" srcId="{8D1454B0-CC5F-4B50-9EFD-A95A503D6160}" destId="{4522DABE-BE2E-468C-AF90-EF423374B0B8}" srcOrd="1" destOrd="0" presId="urn:microsoft.com/office/officeart/2005/8/layout/pyramid2"/>
    <dgm:cxn modelId="{7C561F31-FA8B-486B-BC32-37748A8EE3B7}" type="presParOf" srcId="{8D1454B0-CC5F-4B50-9EFD-A95A503D6160}" destId="{D488840A-3A16-4426-82AB-0FEC32AFC10B}" srcOrd="2" destOrd="0" presId="urn:microsoft.com/office/officeart/2005/8/layout/pyramid2"/>
    <dgm:cxn modelId="{580A24C2-1633-4D67-80BA-0C629CD961B1}" type="presParOf" srcId="{8D1454B0-CC5F-4B50-9EFD-A95A503D6160}" destId="{BA5483E9-935F-45A6-BA56-C0BD7716C3DA}" srcOrd="3" destOrd="0" presId="urn:microsoft.com/office/officeart/2005/8/layout/pyramid2"/>
    <dgm:cxn modelId="{696E71F3-80EA-4F84-9E5C-2D0144B2866A}" type="presParOf" srcId="{8D1454B0-CC5F-4B50-9EFD-A95A503D6160}" destId="{12054C3C-DCE5-46E7-9828-F3C6317BE3F6}" srcOrd="4" destOrd="0" presId="urn:microsoft.com/office/officeart/2005/8/layout/pyramid2"/>
    <dgm:cxn modelId="{AA3B3F5F-A6AD-47C0-B59A-C309F9CFA60E}" type="presParOf" srcId="{8D1454B0-CC5F-4B50-9EFD-A95A503D6160}" destId="{430E8468-10B3-41D1-AD59-AE7BECEB507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4A98EA-EAF3-47EA-8AA8-39C3992B0842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FFB44363-FBE4-4F51-B556-92F563749380}">
      <dgm:prSet phldrT="[Text]" custT="1"/>
      <dgm:spPr/>
      <dgm:t>
        <a:bodyPr/>
        <a:lstStyle/>
        <a:p>
          <a:pPr algn="ctr"/>
          <a:r>
            <a:rPr lang="en-US" sz="1800" b="1" u="sng" dirty="0"/>
            <a:t>Creator</a:t>
          </a:r>
        </a:p>
        <a:p>
          <a:pPr algn="l"/>
          <a:r>
            <a:rPr lang="en-US" sz="1800" dirty="0"/>
            <a:t>Anyone Except Bene / Medicaid Recipient</a:t>
          </a:r>
        </a:p>
      </dgm:t>
    </dgm:pt>
    <dgm:pt modelId="{3FBA3DFB-860D-4B36-B415-8808F36E300F}" type="parTrans" cxnId="{2C6FB0AC-ADDB-455C-9673-F157B698EB81}">
      <dgm:prSet/>
      <dgm:spPr/>
      <dgm:t>
        <a:bodyPr/>
        <a:lstStyle/>
        <a:p>
          <a:endParaRPr lang="en-US"/>
        </a:p>
      </dgm:t>
    </dgm:pt>
    <dgm:pt modelId="{F7544D81-9B98-4F4C-B182-B5BADA17E3F4}" type="sibTrans" cxnId="{2C6FB0AC-ADDB-455C-9673-F157B698EB81}">
      <dgm:prSet/>
      <dgm:spPr/>
      <dgm:t>
        <a:bodyPr/>
        <a:lstStyle/>
        <a:p>
          <a:endParaRPr lang="en-US"/>
        </a:p>
      </dgm:t>
    </dgm:pt>
    <dgm:pt modelId="{011AD995-885F-4D3C-80D2-17A0A283710D}">
      <dgm:prSet phldrT="[Text]" custT="1"/>
      <dgm:spPr/>
      <dgm:t>
        <a:bodyPr/>
        <a:lstStyle/>
        <a:p>
          <a:pPr algn="ctr"/>
          <a:r>
            <a:rPr lang="en-US" sz="1800" b="1" u="sng" dirty="0"/>
            <a:t>Beneficiary</a:t>
          </a:r>
        </a:p>
        <a:p>
          <a:pPr algn="l"/>
          <a:r>
            <a:rPr lang="en-US" sz="1800" dirty="0"/>
            <a:t>1. Medicaid Recipient</a:t>
          </a:r>
        </a:p>
        <a:p>
          <a:pPr algn="l"/>
          <a:r>
            <a:rPr lang="en-US" sz="1800" dirty="0"/>
            <a:t>2. Remainder to anyone else</a:t>
          </a:r>
        </a:p>
      </dgm:t>
    </dgm:pt>
    <dgm:pt modelId="{10F33AC4-F578-426F-ADBF-E0F720B52629}" type="parTrans" cxnId="{7DA1DB01-5B5F-4C66-8F32-0D0303CCE32F}">
      <dgm:prSet/>
      <dgm:spPr/>
      <dgm:t>
        <a:bodyPr/>
        <a:lstStyle/>
        <a:p>
          <a:endParaRPr lang="en-US"/>
        </a:p>
      </dgm:t>
    </dgm:pt>
    <dgm:pt modelId="{4DD5426F-5ED5-4C2F-993A-F5E95A9B3306}" type="sibTrans" cxnId="{7DA1DB01-5B5F-4C66-8F32-0D0303CCE32F}">
      <dgm:prSet/>
      <dgm:spPr/>
      <dgm:t>
        <a:bodyPr/>
        <a:lstStyle/>
        <a:p>
          <a:endParaRPr lang="en-US"/>
        </a:p>
      </dgm:t>
    </dgm:pt>
    <dgm:pt modelId="{8BE990A2-24EA-4415-8E2C-CBA3A109D497}">
      <dgm:prSet phldrT="[Text]" custT="1"/>
      <dgm:spPr/>
      <dgm:t>
        <a:bodyPr/>
        <a:lstStyle/>
        <a:p>
          <a:pPr algn="ctr"/>
          <a:r>
            <a:rPr lang="en-US" sz="1800" b="1" u="sng" dirty="0"/>
            <a:t>Trustee</a:t>
          </a:r>
        </a:p>
        <a:p>
          <a:pPr algn="l"/>
          <a:r>
            <a:rPr lang="en-US" sz="1800" dirty="0"/>
            <a:t>Anyone Except Bene / Medicaid Recipient</a:t>
          </a:r>
        </a:p>
      </dgm:t>
    </dgm:pt>
    <dgm:pt modelId="{4506B979-0734-4480-9CB8-A38598BEE26C}" type="parTrans" cxnId="{4C91B369-6372-4109-832F-077FC11953BF}">
      <dgm:prSet/>
      <dgm:spPr/>
      <dgm:t>
        <a:bodyPr/>
        <a:lstStyle/>
        <a:p>
          <a:endParaRPr lang="en-US"/>
        </a:p>
      </dgm:t>
    </dgm:pt>
    <dgm:pt modelId="{DA688CC5-E906-46A3-B030-80E067C7D9F8}" type="sibTrans" cxnId="{4C91B369-6372-4109-832F-077FC11953BF}">
      <dgm:prSet/>
      <dgm:spPr/>
      <dgm:t>
        <a:bodyPr/>
        <a:lstStyle/>
        <a:p>
          <a:endParaRPr lang="en-US"/>
        </a:p>
      </dgm:t>
    </dgm:pt>
    <dgm:pt modelId="{4AFADB55-28D2-4A0C-8184-88820AD8199A}" type="pres">
      <dgm:prSet presAssocID="{CE4A98EA-EAF3-47EA-8AA8-39C3992B0842}" presName="compositeShape" presStyleCnt="0">
        <dgm:presLayoutVars>
          <dgm:dir/>
          <dgm:resizeHandles/>
        </dgm:presLayoutVars>
      </dgm:prSet>
      <dgm:spPr/>
    </dgm:pt>
    <dgm:pt modelId="{79B18B84-B23B-440B-828F-1C7FFA1B87D8}" type="pres">
      <dgm:prSet presAssocID="{CE4A98EA-EAF3-47EA-8AA8-39C3992B0842}" presName="pyramid" presStyleLbl="node1" presStyleIdx="0" presStyleCnt="1" custScaleX="65509" custScaleY="56787" custLinFactNeighborX="8319" custLinFactNeighborY="1228"/>
      <dgm:spPr/>
    </dgm:pt>
    <dgm:pt modelId="{8D1454B0-CC5F-4B50-9EFD-A95A503D6160}" type="pres">
      <dgm:prSet presAssocID="{CE4A98EA-EAF3-47EA-8AA8-39C3992B0842}" presName="theList" presStyleCnt="0"/>
      <dgm:spPr/>
    </dgm:pt>
    <dgm:pt modelId="{DB7BE628-8BC0-4326-8225-5325C760F3E1}" type="pres">
      <dgm:prSet presAssocID="{FFB44363-FBE4-4F51-B556-92F563749380}" presName="aNode" presStyleLbl="fgAcc1" presStyleIdx="0" presStyleCnt="3" custScaleX="81953" custScaleY="149959" custLinFactY="-33616" custLinFactNeighborX="-36840" custLinFactNeighborY="-100000">
        <dgm:presLayoutVars>
          <dgm:bulletEnabled val="1"/>
        </dgm:presLayoutVars>
      </dgm:prSet>
      <dgm:spPr/>
    </dgm:pt>
    <dgm:pt modelId="{4522DABE-BE2E-468C-AF90-EF423374B0B8}" type="pres">
      <dgm:prSet presAssocID="{FFB44363-FBE4-4F51-B556-92F563749380}" presName="aSpace" presStyleCnt="0"/>
      <dgm:spPr/>
    </dgm:pt>
    <dgm:pt modelId="{D488840A-3A16-4426-82AB-0FEC32AFC10B}" type="pres">
      <dgm:prSet presAssocID="{011AD995-885F-4D3C-80D2-17A0A283710D}" presName="aNode" presStyleLbl="fgAcc1" presStyleIdx="1" presStyleCnt="3" custScaleX="122674" custScaleY="157478" custLinFactY="102553" custLinFactNeighborX="73121" custLinFactNeighborY="200000">
        <dgm:presLayoutVars>
          <dgm:bulletEnabled val="1"/>
        </dgm:presLayoutVars>
      </dgm:prSet>
      <dgm:spPr/>
    </dgm:pt>
    <dgm:pt modelId="{BA5483E9-935F-45A6-BA56-C0BD7716C3DA}" type="pres">
      <dgm:prSet presAssocID="{011AD995-885F-4D3C-80D2-17A0A283710D}" presName="aSpace" presStyleCnt="0"/>
      <dgm:spPr/>
    </dgm:pt>
    <dgm:pt modelId="{12054C3C-DCE5-46E7-9828-F3C6317BE3F6}" type="pres">
      <dgm:prSet presAssocID="{8BE990A2-24EA-4415-8E2C-CBA3A109D497}" presName="aNode" presStyleLbl="fgAcc1" presStyleIdx="2" presStyleCnt="3" custScaleX="79514" custScaleY="130465" custLinFactX="-25231" custLinFactY="-5516" custLinFactNeighborX="-100000" custLinFactNeighborY="-100000">
        <dgm:presLayoutVars>
          <dgm:bulletEnabled val="1"/>
        </dgm:presLayoutVars>
      </dgm:prSet>
      <dgm:spPr/>
    </dgm:pt>
    <dgm:pt modelId="{430E8468-10B3-41D1-AD59-AE7BECEB507A}" type="pres">
      <dgm:prSet presAssocID="{8BE990A2-24EA-4415-8E2C-CBA3A109D497}" presName="aSpace" presStyleCnt="0"/>
      <dgm:spPr/>
    </dgm:pt>
  </dgm:ptLst>
  <dgm:cxnLst>
    <dgm:cxn modelId="{7DA1DB01-5B5F-4C66-8F32-0D0303CCE32F}" srcId="{CE4A98EA-EAF3-47EA-8AA8-39C3992B0842}" destId="{011AD995-885F-4D3C-80D2-17A0A283710D}" srcOrd="1" destOrd="0" parTransId="{10F33AC4-F578-426F-ADBF-E0F720B52629}" sibTransId="{4DD5426F-5ED5-4C2F-993A-F5E95A9B3306}"/>
    <dgm:cxn modelId="{5F49F202-A7B3-4667-B248-BE5E120964F7}" type="presOf" srcId="{011AD995-885F-4D3C-80D2-17A0A283710D}" destId="{D488840A-3A16-4426-82AB-0FEC32AFC10B}" srcOrd="0" destOrd="0" presId="urn:microsoft.com/office/officeart/2005/8/layout/pyramid2"/>
    <dgm:cxn modelId="{51E66208-D3C3-49D0-9F52-9DE0F0D283F8}" type="presOf" srcId="{8BE990A2-24EA-4415-8E2C-CBA3A109D497}" destId="{12054C3C-DCE5-46E7-9828-F3C6317BE3F6}" srcOrd="0" destOrd="0" presId="urn:microsoft.com/office/officeart/2005/8/layout/pyramid2"/>
    <dgm:cxn modelId="{4C91B369-6372-4109-832F-077FC11953BF}" srcId="{CE4A98EA-EAF3-47EA-8AA8-39C3992B0842}" destId="{8BE990A2-24EA-4415-8E2C-CBA3A109D497}" srcOrd="2" destOrd="0" parTransId="{4506B979-0734-4480-9CB8-A38598BEE26C}" sibTransId="{DA688CC5-E906-46A3-B030-80E067C7D9F8}"/>
    <dgm:cxn modelId="{2C6FB0AC-ADDB-455C-9673-F157B698EB81}" srcId="{CE4A98EA-EAF3-47EA-8AA8-39C3992B0842}" destId="{FFB44363-FBE4-4F51-B556-92F563749380}" srcOrd="0" destOrd="0" parTransId="{3FBA3DFB-860D-4B36-B415-8808F36E300F}" sibTransId="{F7544D81-9B98-4F4C-B182-B5BADA17E3F4}"/>
    <dgm:cxn modelId="{1469CFDC-DA43-4B41-9FC7-E22A140B94AA}" type="presOf" srcId="{FFB44363-FBE4-4F51-B556-92F563749380}" destId="{DB7BE628-8BC0-4326-8225-5325C760F3E1}" srcOrd="0" destOrd="0" presId="urn:microsoft.com/office/officeart/2005/8/layout/pyramid2"/>
    <dgm:cxn modelId="{20E7F8F4-C049-4021-AA17-7B00ADE4C945}" type="presOf" srcId="{CE4A98EA-EAF3-47EA-8AA8-39C3992B0842}" destId="{4AFADB55-28D2-4A0C-8184-88820AD8199A}" srcOrd="0" destOrd="0" presId="urn:microsoft.com/office/officeart/2005/8/layout/pyramid2"/>
    <dgm:cxn modelId="{9B94C9BC-4DEF-4A81-B21D-27F0917B37F7}" type="presParOf" srcId="{4AFADB55-28D2-4A0C-8184-88820AD8199A}" destId="{79B18B84-B23B-440B-828F-1C7FFA1B87D8}" srcOrd="0" destOrd="0" presId="urn:microsoft.com/office/officeart/2005/8/layout/pyramid2"/>
    <dgm:cxn modelId="{5F89000F-AF27-4C0D-9C10-245C891BC365}" type="presParOf" srcId="{4AFADB55-28D2-4A0C-8184-88820AD8199A}" destId="{8D1454B0-CC5F-4B50-9EFD-A95A503D6160}" srcOrd="1" destOrd="0" presId="urn:microsoft.com/office/officeart/2005/8/layout/pyramid2"/>
    <dgm:cxn modelId="{EE4C188A-0539-45BA-9A5C-0863D349EA11}" type="presParOf" srcId="{8D1454B0-CC5F-4B50-9EFD-A95A503D6160}" destId="{DB7BE628-8BC0-4326-8225-5325C760F3E1}" srcOrd="0" destOrd="0" presId="urn:microsoft.com/office/officeart/2005/8/layout/pyramid2"/>
    <dgm:cxn modelId="{73B806BA-9F7D-40DE-B219-31485E60151C}" type="presParOf" srcId="{8D1454B0-CC5F-4B50-9EFD-A95A503D6160}" destId="{4522DABE-BE2E-468C-AF90-EF423374B0B8}" srcOrd="1" destOrd="0" presId="urn:microsoft.com/office/officeart/2005/8/layout/pyramid2"/>
    <dgm:cxn modelId="{ADE71FE3-3D26-4EFD-8B32-96F570C30F3A}" type="presParOf" srcId="{8D1454B0-CC5F-4B50-9EFD-A95A503D6160}" destId="{D488840A-3A16-4426-82AB-0FEC32AFC10B}" srcOrd="2" destOrd="0" presId="urn:microsoft.com/office/officeart/2005/8/layout/pyramid2"/>
    <dgm:cxn modelId="{3F01B010-54CB-4814-9A1E-B6C902802688}" type="presParOf" srcId="{8D1454B0-CC5F-4B50-9EFD-A95A503D6160}" destId="{BA5483E9-935F-45A6-BA56-C0BD7716C3DA}" srcOrd="3" destOrd="0" presId="urn:microsoft.com/office/officeart/2005/8/layout/pyramid2"/>
    <dgm:cxn modelId="{CB9144A6-90AA-4368-9426-9C9D45AF7412}" type="presParOf" srcId="{8D1454B0-CC5F-4B50-9EFD-A95A503D6160}" destId="{12054C3C-DCE5-46E7-9828-F3C6317BE3F6}" srcOrd="4" destOrd="0" presId="urn:microsoft.com/office/officeart/2005/8/layout/pyramid2"/>
    <dgm:cxn modelId="{D5D4E94C-7898-467E-9BA0-75D4058C9BE4}" type="presParOf" srcId="{8D1454B0-CC5F-4B50-9EFD-A95A503D6160}" destId="{430E8468-10B3-41D1-AD59-AE7BECEB507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4A98EA-EAF3-47EA-8AA8-39C3992B0842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FFB44363-FBE4-4F51-B556-92F563749380}">
      <dgm:prSet phldrT="[Text]" custT="1"/>
      <dgm:spPr/>
      <dgm:t>
        <a:bodyPr/>
        <a:lstStyle/>
        <a:p>
          <a:pPr algn="ctr"/>
          <a:r>
            <a:rPr lang="en-US" sz="1800" b="1" u="sng" dirty="0"/>
            <a:t>Creator</a:t>
          </a:r>
        </a:p>
        <a:p>
          <a:pPr algn="l"/>
          <a:r>
            <a:rPr lang="en-US" sz="1800" dirty="0"/>
            <a:t>The Bene / Future Medicaid Recipient</a:t>
          </a:r>
        </a:p>
      </dgm:t>
    </dgm:pt>
    <dgm:pt modelId="{3FBA3DFB-860D-4B36-B415-8808F36E300F}" type="parTrans" cxnId="{2C6FB0AC-ADDB-455C-9673-F157B698EB81}">
      <dgm:prSet/>
      <dgm:spPr/>
      <dgm:t>
        <a:bodyPr/>
        <a:lstStyle/>
        <a:p>
          <a:endParaRPr lang="en-US"/>
        </a:p>
      </dgm:t>
    </dgm:pt>
    <dgm:pt modelId="{F7544D81-9B98-4F4C-B182-B5BADA17E3F4}" type="sibTrans" cxnId="{2C6FB0AC-ADDB-455C-9673-F157B698EB81}">
      <dgm:prSet/>
      <dgm:spPr/>
      <dgm:t>
        <a:bodyPr/>
        <a:lstStyle/>
        <a:p>
          <a:endParaRPr lang="en-US"/>
        </a:p>
      </dgm:t>
    </dgm:pt>
    <dgm:pt modelId="{011AD995-885F-4D3C-80D2-17A0A283710D}">
      <dgm:prSet phldrT="[Text]" custT="1"/>
      <dgm:spPr/>
      <dgm:t>
        <a:bodyPr/>
        <a:lstStyle/>
        <a:p>
          <a:pPr algn="ctr"/>
          <a:r>
            <a:rPr lang="en-US" sz="1800" b="1" u="sng" dirty="0"/>
            <a:t>Beneficiary</a:t>
          </a:r>
        </a:p>
        <a:p>
          <a:pPr algn="l"/>
          <a:r>
            <a:rPr lang="en-US" sz="1800" dirty="0"/>
            <a:t>1. Medicaid Recipient (income ONLY)</a:t>
          </a:r>
        </a:p>
        <a:p>
          <a:pPr algn="l"/>
          <a:r>
            <a:rPr lang="en-US" sz="1800" dirty="0"/>
            <a:t>2. Creator’s choice of future Beneficiary  </a:t>
          </a:r>
        </a:p>
      </dgm:t>
    </dgm:pt>
    <dgm:pt modelId="{10F33AC4-F578-426F-ADBF-E0F720B52629}" type="parTrans" cxnId="{7DA1DB01-5B5F-4C66-8F32-0D0303CCE32F}">
      <dgm:prSet/>
      <dgm:spPr/>
      <dgm:t>
        <a:bodyPr/>
        <a:lstStyle/>
        <a:p>
          <a:endParaRPr lang="en-US"/>
        </a:p>
      </dgm:t>
    </dgm:pt>
    <dgm:pt modelId="{4DD5426F-5ED5-4C2F-993A-F5E95A9B3306}" type="sibTrans" cxnId="{7DA1DB01-5B5F-4C66-8F32-0D0303CCE32F}">
      <dgm:prSet/>
      <dgm:spPr/>
      <dgm:t>
        <a:bodyPr/>
        <a:lstStyle/>
        <a:p>
          <a:endParaRPr lang="en-US"/>
        </a:p>
      </dgm:t>
    </dgm:pt>
    <dgm:pt modelId="{8BE990A2-24EA-4415-8E2C-CBA3A109D497}">
      <dgm:prSet phldrT="[Text]" custT="1"/>
      <dgm:spPr/>
      <dgm:t>
        <a:bodyPr/>
        <a:lstStyle/>
        <a:p>
          <a:pPr algn="ctr"/>
          <a:r>
            <a:rPr lang="en-US" sz="1800" b="1" u="sng" dirty="0"/>
            <a:t>Trustee</a:t>
          </a:r>
        </a:p>
        <a:p>
          <a:pPr algn="l"/>
          <a:r>
            <a:rPr lang="en-US" sz="1800" dirty="0"/>
            <a:t>Anyone Except Bene / Medicaid Recipient (typically child)</a:t>
          </a:r>
        </a:p>
      </dgm:t>
    </dgm:pt>
    <dgm:pt modelId="{4506B979-0734-4480-9CB8-A38598BEE26C}" type="parTrans" cxnId="{4C91B369-6372-4109-832F-077FC11953BF}">
      <dgm:prSet/>
      <dgm:spPr/>
      <dgm:t>
        <a:bodyPr/>
        <a:lstStyle/>
        <a:p>
          <a:endParaRPr lang="en-US"/>
        </a:p>
      </dgm:t>
    </dgm:pt>
    <dgm:pt modelId="{DA688CC5-E906-46A3-B030-80E067C7D9F8}" type="sibTrans" cxnId="{4C91B369-6372-4109-832F-077FC11953BF}">
      <dgm:prSet/>
      <dgm:spPr/>
      <dgm:t>
        <a:bodyPr/>
        <a:lstStyle/>
        <a:p>
          <a:endParaRPr lang="en-US"/>
        </a:p>
      </dgm:t>
    </dgm:pt>
    <dgm:pt modelId="{4AFADB55-28D2-4A0C-8184-88820AD8199A}" type="pres">
      <dgm:prSet presAssocID="{CE4A98EA-EAF3-47EA-8AA8-39C3992B0842}" presName="compositeShape" presStyleCnt="0">
        <dgm:presLayoutVars>
          <dgm:dir/>
          <dgm:resizeHandles/>
        </dgm:presLayoutVars>
      </dgm:prSet>
      <dgm:spPr/>
    </dgm:pt>
    <dgm:pt modelId="{79B18B84-B23B-440B-828F-1C7FFA1B87D8}" type="pres">
      <dgm:prSet presAssocID="{CE4A98EA-EAF3-47EA-8AA8-39C3992B0842}" presName="pyramid" presStyleLbl="node1" presStyleIdx="0" presStyleCnt="1" custScaleX="65509" custScaleY="56787" custLinFactNeighborX="7629" custLinFactNeighborY="2911"/>
      <dgm:spPr/>
    </dgm:pt>
    <dgm:pt modelId="{8D1454B0-CC5F-4B50-9EFD-A95A503D6160}" type="pres">
      <dgm:prSet presAssocID="{CE4A98EA-EAF3-47EA-8AA8-39C3992B0842}" presName="theList" presStyleCnt="0"/>
      <dgm:spPr/>
    </dgm:pt>
    <dgm:pt modelId="{DB7BE628-8BC0-4326-8225-5325C760F3E1}" type="pres">
      <dgm:prSet presAssocID="{FFB44363-FBE4-4F51-B556-92F563749380}" presName="aNode" presStyleLbl="fgAcc1" presStyleIdx="0" presStyleCnt="3" custScaleX="113280" custScaleY="275978" custLinFactY="-25970" custLinFactNeighborX="-38933" custLinFactNeighborY="-100000">
        <dgm:presLayoutVars>
          <dgm:bulletEnabled val="1"/>
        </dgm:presLayoutVars>
      </dgm:prSet>
      <dgm:spPr/>
    </dgm:pt>
    <dgm:pt modelId="{4522DABE-BE2E-468C-AF90-EF423374B0B8}" type="pres">
      <dgm:prSet presAssocID="{FFB44363-FBE4-4F51-B556-92F563749380}" presName="aSpace" presStyleCnt="0"/>
      <dgm:spPr/>
    </dgm:pt>
    <dgm:pt modelId="{D488840A-3A16-4426-82AB-0FEC32AFC10B}" type="pres">
      <dgm:prSet presAssocID="{011AD995-885F-4D3C-80D2-17A0A283710D}" presName="aNode" presStyleLbl="fgAcc1" presStyleIdx="1" presStyleCnt="3" custScaleX="114054" custScaleY="423054" custLinFactY="415199" custLinFactNeighborX="65103" custLinFactNeighborY="500000">
        <dgm:presLayoutVars>
          <dgm:bulletEnabled val="1"/>
        </dgm:presLayoutVars>
      </dgm:prSet>
      <dgm:spPr/>
    </dgm:pt>
    <dgm:pt modelId="{BA5483E9-935F-45A6-BA56-C0BD7716C3DA}" type="pres">
      <dgm:prSet presAssocID="{011AD995-885F-4D3C-80D2-17A0A283710D}" presName="aSpace" presStyleCnt="0"/>
      <dgm:spPr/>
    </dgm:pt>
    <dgm:pt modelId="{12054C3C-DCE5-46E7-9828-F3C6317BE3F6}" type="pres">
      <dgm:prSet presAssocID="{8BE990A2-24EA-4415-8E2C-CBA3A109D497}" presName="aNode" presStyleLbl="fgAcc1" presStyleIdx="2" presStyleCnt="3" custScaleX="79480" custScaleY="419309" custLinFactX="-27147" custLinFactY="16870" custLinFactNeighborX="-100000" custLinFactNeighborY="100000">
        <dgm:presLayoutVars>
          <dgm:bulletEnabled val="1"/>
        </dgm:presLayoutVars>
      </dgm:prSet>
      <dgm:spPr/>
    </dgm:pt>
    <dgm:pt modelId="{430E8468-10B3-41D1-AD59-AE7BECEB507A}" type="pres">
      <dgm:prSet presAssocID="{8BE990A2-24EA-4415-8E2C-CBA3A109D497}" presName="aSpace" presStyleCnt="0"/>
      <dgm:spPr/>
    </dgm:pt>
  </dgm:ptLst>
  <dgm:cxnLst>
    <dgm:cxn modelId="{7DA1DB01-5B5F-4C66-8F32-0D0303CCE32F}" srcId="{CE4A98EA-EAF3-47EA-8AA8-39C3992B0842}" destId="{011AD995-885F-4D3C-80D2-17A0A283710D}" srcOrd="1" destOrd="0" parTransId="{10F33AC4-F578-426F-ADBF-E0F720B52629}" sibTransId="{4DD5426F-5ED5-4C2F-993A-F5E95A9B3306}"/>
    <dgm:cxn modelId="{53FECA47-6CEC-4680-B70C-FC87EDD738B9}" type="presOf" srcId="{CE4A98EA-EAF3-47EA-8AA8-39C3992B0842}" destId="{4AFADB55-28D2-4A0C-8184-88820AD8199A}" srcOrd="0" destOrd="0" presId="urn:microsoft.com/office/officeart/2005/8/layout/pyramid2"/>
    <dgm:cxn modelId="{4C91B369-6372-4109-832F-077FC11953BF}" srcId="{CE4A98EA-EAF3-47EA-8AA8-39C3992B0842}" destId="{8BE990A2-24EA-4415-8E2C-CBA3A109D497}" srcOrd="2" destOrd="0" parTransId="{4506B979-0734-4480-9CB8-A38598BEE26C}" sibTransId="{DA688CC5-E906-46A3-B030-80E067C7D9F8}"/>
    <dgm:cxn modelId="{80BB3D84-7893-4BC7-934B-4C543F2E88AD}" type="presOf" srcId="{8BE990A2-24EA-4415-8E2C-CBA3A109D497}" destId="{12054C3C-DCE5-46E7-9828-F3C6317BE3F6}" srcOrd="0" destOrd="0" presId="urn:microsoft.com/office/officeart/2005/8/layout/pyramid2"/>
    <dgm:cxn modelId="{611EB09B-A683-4766-B8B6-391E42C4E7E9}" type="presOf" srcId="{011AD995-885F-4D3C-80D2-17A0A283710D}" destId="{D488840A-3A16-4426-82AB-0FEC32AFC10B}" srcOrd="0" destOrd="0" presId="urn:microsoft.com/office/officeart/2005/8/layout/pyramid2"/>
    <dgm:cxn modelId="{DD09FFA8-16CD-4865-97F2-03CBAD5E002F}" type="presOf" srcId="{FFB44363-FBE4-4F51-B556-92F563749380}" destId="{DB7BE628-8BC0-4326-8225-5325C760F3E1}" srcOrd="0" destOrd="0" presId="urn:microsoft.com/office/officeart/2005/8/layout/pyramid2"/>
    <dgm:cxn modelId="{2C6FB0AC-ADDB-455C-9673-F157B698EB81}" srcId="{CE4A98EA-EAF3-47EA-8AA8-39C3992B0842}" destId="{FFB44363-FBE4-4F51-B556-92F563749380}" srcOrd="0" destOrd="0" parTransId="{3FBA3DFB-860D-4B36-B415-8808F36E300F}" sibTransId="{F7544D81-9B98-4F4C-B182-B5BADA17E3F4}"/>
    <dgm:cxn modelId="{F2BB2247-3BC1-440A-8626-FE93671F2169}" type="presParOf" srcId="{4AFADB55-28D2-4A0C-8184-88820AD8199A}" destId="{79B18B84-B23B-440B-828F-1C7FFA1B87D8}" srcOrd="0" destOrd="0" presId="urn:microsoft.com/office/officeart/2005/8/layout/pyramid2"/>
    <dgm:cxn modelId="{56D73CEB-92A1-49B1-9BA5-57DC47D1747B}" type="presParOf" srcId="{4AFADB55-28D2-4A0C-8184-88820AD8199A}" destId="{8D1454B0-CC5F-4B50-9EFD-A95A503D6160}" srcOrd="1" destOrd="0" presId="urn:microsoft.com/office/officeart/2005/8/layout/pyramid2"/>
    <dgm:cxn modelId="{FAAC7120-60E0-4AE0-9B7E-30599EEF4D2D}" type="presParOf" srcId="{8D1454B0-CC5F-4B50-9EFD-A95A503D6160}" destId="{DB7BE628-8BC0-4326-8225-5325C760F3E1}" srcOrd="0" destOrd="0" presId="urn:microsoft.com/office/officeart/2005/8/layout/pyramid2"/>
    <dgm:cxn modelId="{4CA7F9B9-7193-4100-93F6-47D1E8DFA3E6}" type="presParOf" srcId="{8D1454B0-CC5F-4B50-9EFD-A95A503D6160}" destId="{4522DABE-BE2E-468C-AF90-EF423374B0B8}" srcOrd="1" destOrd="0" presId="urn:microsoft.com/office/officeart/2005/8/layout/pyramid2"/>
    <dgm:cxn modelId="{7C561F31-FA8B-486B-BC32-37748A8EE3B7}" type="presParOf" srcId="{8D1454B0-CC5F-4B50-9EFD-A95A503D6160}" destId="{D488840A-3A16-4426-82AB-0FEC32AFC10B}" srcOrd="2" destOrd="0" presId="urn:microsoft.com/office/officeart/2005/8/layout/pyramid2"/>
    <dgm:cxn modelId="{580A24C2-1633-4D67-80BA-0C629CD961B1}" type="presParOf" srcId="{8D1454B0-CC5F-4B50-9EFD-A95A503D6160}" destId="{BA5483E9-935F-45A6-BA56-C0BD7716C3DA}" srcOrd="3" destOrd="0" presId="urn:microsoft.com/office/officeart/2005/8/layout/pyramid2"/>
    <dgm:cxn modelId="{696E71F3-80EA-4F84-9E5C-2D0144B2866A}" type="presParOf" srcId="{8D1454B0-CC5F-4B50-9EFD-A95A503D6160}" destId="{12054C3C-DCE5-46E7-9828-F3C6317BE3F6}" srcOrd="4" destOrd="0" presId="urn:microsoft.com/office/officeart/2005/8/layout/pyramid2"/>
    <dgm:cxn modelId="{AA3B3F5F-A6AD-47C0-B59A-C309F9CFA60E}" type="presParOf" srcId="{8D1454B0-CC5F-4B50-9EFD-A95A503D6160}" destId="{430E8468-10B3-41D1-AD59-AE7BECEB507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4A98EA-EAF3-47EA-8AA8-39C3992B0842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FFB44363-FBE4-4F51-B556-92F563749380}">
      <dgm:prSet phldrT="[Text]" custT="1"/>
      <dgm:spPr/>
      <dgm:t>
        <a:bodyPr/>
        <a:lstStyle/>
        <a:p>
          <a:pPr algn="ctr"/>
          <a:r>
            <a:rPr lang="en-US" sz="1800" b="1" u="sng" dirty="0"/>
            <a:t>Creator</a:t>
          </a:r>
        </a:p>
        <a:p>
          <a:pPr algn="l"/>
          <a:r>
            <a:rPr lang="en-US" sz="1800" dirty="0"/>
            <a:t>Beneficiary, Bene’s POA</a:t>
          </a:r>
        </a:p>
      </dgm:t>
    </dgm:pt>
    <dgm:pt modelId="{3FBA3DFB-860D-4B36-B415-8808F36E300F}" type="parTrans" cxnId="{2C6FB0AC-ADDB-455C-9673-F157B698EB81}">
      <dgm:prSet/>
      <dgm:spPr/>
      <dgm:t>
        <a:bodyPr/>
        <a:lstStyle/>
        <a:p>
          <a:endParaRPr lang="en-US"/>
        </a:p>
      </dgm:t>
    </dgm:pt>
    <dgm:pt modelId="{F7544D81-9B98-4F4C-B182-B5BADA17E3F4}" type="sibTrans" cxnId="{2C6FB0AC-ADDB-455C-9673-F157B698EB81}">
      <dgm:prSet/>
      <dgm:spPr/>
      <dgm:t>
        <a:bodyPr/>
        <a:lstStyle/>
        <a:p>
          <a:endParaRPr lang="en-US"/>
        </a:p>
      </dgm:t>
    </dgm:pt>
    <dgm:pt modelId="{011AD995-885F-4D3C-80D2-17A0A283710D}">
      <dgm:prSet phldrT="[Text]" custT="1"/>
      <dgm:spPr/>
      <dgm:t>
        <a:bodyPr/>
        <a:lstStyle/>
        <a:p>
          <a:pPr algn="ctr"/>
          <a:r>
            <a:rPr lang="en-US" sz="1800" b="1" u="sng" dirty="0"/>
            <a:t>Beneficiary</a:t>
          </a:r>
        </a:p>
        <a:p>
          <a:pPr algn="l"/>
          <a:r>
            <a:rPr lang="en-US" sz="1800" dirty="0"/>
            <a:t>1. Medicaid Recipient</a:t>
          </a:r>
        </a:p>
        <a:p>
          <a:pPr algn="l"/>
          <a:r>
            <a:rPr lang="en-US" sz="1800" dirty="0"/>
            <a:t>2. Not-For-Profit gets remainder</a:t>
          </a:r>
        </a:p>
      </dgm:t>
    </dgm:pt>
    <dgm:pt modelId="{10F33AC4-F578-426F-ADBF-E0F720B52629}" type="parTrans" cxnId="{7DA1DB01-5B5F-4C66-8F32-0D0303CCE32F}">
      <dgm:prSet/>
      <dgm:spPr/>
      <dgm:t>
        <a:bodyPr/>
        <a:lstStyle/>
        <a:p>
          <a:endParaRPr lang="en-US"/>
        </a:p>
      </dgm:t>
    </dgm:pt>
    <dgm:pt modelId="{4DD5426F-5ED5-4C2F-993A-F5E95A9B3306}" type="sibTrans" cxnId="{7DA1DB01-5B5F-4C66-8F32-0D0303CCE32F}">
      <dgm:prSet/>
      <dgm:spPr/>
      <dgm:t>
        <a:bodyPr/>
        <a:lstStyle/>
        <a:p>
          <a:endParaRPr lang="en-US"/>
        </a:p>
      </dgm:t>
    </dgm:pt>
    <dgm:pt modelId="{8BE990A2-24EA-4415-8E2C-CBA3A109D497}">
      <dgm:prSet phldrT="[Text]" custT="1"/>
      <dgm:spPr/>
      <dgm:t>
        <a:bodyPr/>
        <a:lstStyle/>
        <a:p>
          <a:pPr algn="ctr"/>
          <a:r>
            <a:rPr lang="en-US" sz="1800" b="1" u="sng" dirty="0"/>
            <a:t>Trustee</a:t>
          </a:r>
        </a:p>
        <a:p>
          <a:pPr algn="l"/>
          <a:r>
            <a:rPr lang="en-US" sz="1800" dirty="0"/>
            <a:t>Not-For-Profit agency</a:t>
          </a:r>
        </a:p>
      </dgm:t>
    </dgm:pt>
    <dgm:pt modelId="{4506B979-0734-4480-9CB8-A38598BEE26C}" type="parTrans" cxnId="{4C91B369-6372-4109-832F-077FC11953BF}">
      <dgm:prSet/>
      <dgm:spPr/>
      <dgm:t>
        <a:bodyPr/>
        <a:lstStyle/>
        <a:p>
          <a:endParaRPr lang="en-US"/>
        </a:p>
      </dgm:t>
    </dgm:pt>
    <dgm:pt modelId="{DA688CC5-E906-46A3-B030-80E067C7D9F8}" type="sibTrans" cxnId="{4C91B369-6372-4109-832F-077FC11953BF}">
      <dgm:prSet/>
      <dgm:spPr/>
      <dgm:t>
        <a:bodyPr/>
        <a:lstStyle/>
        <a:p>
          <a:endParaRPr lang="en-US"/>
        </a:p>
      </dgm:t>
    </dgm:pt>
    <dgm:pt modelId="{4AFADB55-28D2-4A0C-8184-88820AD8199A}" type="pres">
      <dgm:prSet presAssocID="{CE4A98EA-EAF3-47EA-8AA8-39C3992B0842}" presName="compositeShape" presStyleCnt="0">
        <dgm:presLayoutVars>
          <dgm:dir/>
          <dgm:resizeHandles/>
        </dgm:presLayoutVars>
      </dgm:prSet>
      <dgm:spPr/>
    </dgm:pt>
    <dgm:pt modelId="{79B18B84-B23B-440B-828F-1C7FFA1B87D8}" type="pres">
      <dgm:prSet presAssocID="{CE4A98EA-EAF3-47EA-8AA8-39C3992B0842}" presName="pyramid" presStyleLbl="node1" presStyleIdx="0" presStyleCnt="1" custScaleX="65509" custScaleY="56787" custLinFactNeighborX="7629" custLinFactNeighborY="2911"/>
      <dgm:spPr/>
    </dgm:pt>
    <dgm:pt modelId="{8D1454B0-CC5F-4B50-9EFD-A95A503D6160}" type="pres">
      <dgm:prSet presAssocID="{CE4A98EA-EAF3-47EA-8AA8-39C3992B0842}" presName="theList" presStyleCnt="0"/>
      <dgm:spPr/>
    </dgm:pt>
    <dgm:pt modelId="{DB7BE628-8BC0-4326-8225-5325C760F3E1}" type="pres">
      <dgm:prSet presAssocID="{FFB44363-FBE4-4F51-B556-92F563749380}" presName="aNode" presStyleLbl="fgAcc1" presStyleIdx="0" presStyleCnt="3" custScaleX="104913" custScaleY="133508" custLinFactY="-25970" custLinFactNeighborX="-38933" custLinFactNeighborY="-100000">
        <dgm:presLayoutVars>
          <dgm:bulletEnabled val="1"/>
        </dgm:presLayoutVars>
      </dgm:prSet>
      <dgm:spPr/>
    </dgm:pt>
    <dgm:pt modelId="{4522DABE-BE2E-468C-AF90-EF423374B0B8}" type="pres">
      <dgm:prSet presAssocID="{FFB44363-FBE4-4F51-B556-92F563749380}" presName="aSpace" presStyleCnt="0"/>
      <dgm:spPr/>
    </dgm:pt>
    <dgm:pt modelId="{D488840A-3A16-4426-82AB-0FEC32AFC10B}" type="pres">
      <dgm:prSet presAssocID="{011AD995-885F-4D3C-80D2-17A0A283710D}" presName="aNode" presStyleLbl="fgAcc1" presStyleIdx="1" presStyleCnt="3" custScaleX="124482" custScaleY="136910" custLinFactY="101410" custLinFactNeighborX="70133" custLinFactNeighborY="200000">
        <dgm:presLayoutVars>
          <dgm:bulletEnabled val="1"/>
        </dgm:presLayoutVars>
      </dgm:prSet>
      <dgm:spPr/>
    </dgm:pt>
    <dgm:pt modelId="{BA5483E9-935F-45A6-BA56-C0BD7716C3DA}" type="pres">
      <dgm:prSet presAssocID="{011AD995-885F-4D3C-80D2-17A0A283710D}" presName="aSpace" presStyleCnt="0"/>
      <dgm:spPr/>
    </dgm:pt>
    <dgm:pt modelId="{12054C3C-DCE5-46E7-9828-F3C6317BE3F6}" type="pres">
      <dgm:prSet presAssocID="{8BE990A2-24EA-4415-8E2C-CBA3A109D497}" presName="aNode" presStyleLbl="fgAcc1" presStyleIdx="2" presStyleCnt="3" custScaleX="79279" custLinFactX="-27127" custLinFactNeighborX="-100000" custLinFactNeighborY="46319">
        <dgm:presLayoutVars>
          <dgm:bulletEnabled val="1"/>
        </dgm:presLayoutVars>
      </dgm:prSet>
      <dgm:spPr/>
    </dgm:pt>
    <dgm:pt modelId="{430E8468-10B3-41D1-AD59-AE7BECEB507A}" type="pres">
      <dgm:prSet presAssocID="{8BE990A2-24EA-4415-8E2C-CBA3A109D497}" presName="aSpace" presStyleCnt="0"/>
      <dgm:spPr/>
    </dgm:pt>
  </dgm:ptLst>
  <dgm:cxnLst>
    <dgm:cxn modelId="{7DA1DB01-5B5F-4C66-8F32-0D0303CCE32F}" srcId="{CE4A98EA-EAF3-47EA-8AA8-39C3992B0842}" destId="{011AD995-885F-4D3C-80D2-17A0A283710D}" srcOrd="1" destOrd="0" parTransId="{10F33AC4-F578-426F-ADBF-E0F720B52629}" sibTransId="{4DD5426F-5ED5-4C2F-993A-F5E95A9B3306}"/>
    <dgm:cxn modelId="{53FECA47-6CEC-4680-B70C-FC87EDD738B9}" type="presOf" srcId="{CE4A98EA-EAF3-47EA-8AA8-39C3992B0842}" destId="{4AFADB55-28D2-4A0C-8184-88820AD8199A}" srcOrd="0" destOrd="0" presId="urn:microsoft.com/office/officeart/2005/8/layout/pyramid2"/>
    <dgm:cxn modelId="{4C91B369-6372-4109-832F-077FC11953BF}" srcId="{CE4A98EA-EAF3-47EA-8AA8-39C3992B0842}" destId="{8BE990A2-24EA-4415-8E2C-CBA3A109D497}" srcOrd="2" destOrd="0" parTransId="{4506B979-0734-4480-9CB8-A38598BEE26C}" sibTransId="{DA688CC5-E906-46A3-B030-80E067C7D9F8}"/>
    <dgm:cxn modelId="{80BB3D84-7893-4BC7-934B-4C543F2E88AD}" type="presOf" srcId="{8BE990A2-24EA-4415-8E2C-CBA3A109D497}" destId="{12054C3C-DCE5-46E7-9828-F3C6317BE3F6}" srcOrd="0" destOrd="0" presId="urn:microsoft.com/office/officeart/2005/8/layout/pyramid2"/>
    <dgm:cxn modelId="{611EB09B-A683-4766-B8B6-391E42C4E7E9}" type="presOf" srcId="{011AD995-885F-4D3C-80D2-17A0A283710D}" destId="{D488840A-3A16-4426-82AB-0FEC32AFC10B}" srcOrd="0" destOrd="0" presId="urn:microsoft.com/office/officeart/2005/8/layout/pyramid2"/>
    <dgm:cxn modelId="{DD09FFA8-16CD-4865-97F2-03CBAD5E002F}" type="presOf" srcId="{FFB44363-FBE4-4F51-B556-92F563749380}" destId="{DB7BE628-8BC0-4326-8225-5325C760F3E1}" srcOrd="0" destOrd="0" presId="urn:microsoft.com/office/officeart/2005/8/layout/pyramid2"/>
    <dgm:cxn modelId="{2C6FB0AC-ADDB-455C-9673-F157B698EB81}" srcId="{CE4A98EA-EAF3-47EA-8AA8-39C3992B0842}" destId="{FFB44363-FBE4-4F51-B556-92F563749380}" srcOrd="0" destOrd="0" parTransId="{3FBA3DFB-860D-4B36-B415-8808F36E300F}" sibTransId="{F7544D81-9B98-4F4C-B182-B5BADA17E3F4}"/>
    <dgm:cxn modelId="{F2BB2247-3BC1-440A-8626-FE93671F2169}" type="presParOf" srcId="{4AFADB55-28D2-4A0C-8184-88820AD8199A}" destId="{79B18B84-B23B-440B-828F-1C7FFA1B87D8}" srcOrd="0" destOrd="0" presId="urn:microsoft.com/office/officeart/2005/8/layout/pyramid2"/>
    <dgm:cxn modelId="{56D73CEB-92A1-49B1-9BA5-57DC47D1747B}" type="presParOf" srcId="{4AFADB55-28D2-4A0C-8184-88820AD8199A}" destId="{8D1454B0-CC5F-4B50-9EFD-A95A503D6160}" srcOrd="1" destOrd="0" presId="urn:microsoft.com/office/officeart/2005/8/layout/pyramid2"/>
    <dgm:cxn modelId="{FAAC7120-60E0-4AE0-9B7E-30599EEF4D2D}" type="presParOf" srcId="{8D1454B0-CC5F-4B50-9EFD-A95A503D6160}" destId="{DB7BE628-8BC0-4326-8225-5325C760F3E1}" srcOrd="0" destOrd="0" presId="urn:microsoft.com/office/officeart/2005/8/layout/pyramid2"/>
    <dgm:cxn modelId="{4CA7F9B9-7193-4100-93F6-47D1E8DFA3E6}" type="presParOf" srcId="{8D1454B0-CC5F-4B50-9EFD-A95A503D6160}" destId="{4522DABE-BE2E-468C-AF90-EF423374B0B8}" srcOrd="1" destOrd="0" presId="urn:microsoft.com/office/officeart/2005/8/layout/pyramid2"/>
    <dgm:cxn modelId="{7C561F31-FA8B-486B-BC32-37748A8EE3B7}" type="presParOf" srcId="{8D1454B0-CC5F-4B50-9EFD-A95A503D6160}" destId="{D488840A-3A16-4426-82AB-0FEC32AFC10B}" srcOrd="2" destOrd="0" presId="urn:microsoft.com/office/officeart/2005/8/layout/pyramid2"/>
    <dgm:cxn modelId="{580A24C2-1633-4D67-80BA-0C629CD961B1}" type="presParOf" srcId="{8D1454B0-CC5F-4B50-9EFD-A95A503D6160}" destId="{BA5483E9-935F-45A6-BA56-C0BD7716C3DA}" srcOrd="3" destOrd="0" presId="urn:microsoft.com/office/officeart/2005/8/layout/pyramid2"/>
    <dgm:cxn modelId="{696E71F3-80EA-4F84-9E5C-2D0144B2866A}" type="presParOf" srcId="{8D1454B0-CC5F-4B50-9EFD-A95A503D6160}" destId="{12054C3C-DCE5-46E7-9828-F3C6317BE3F6}" srcOrd="4" destOrd="0" presId="urn:microsoft.com/office/officeart/2005/8/layout/pyramid2"/>
    <dgm:cxn modelId="{AA3B3F5F-A6AD-47C0-B59A-C309F9CFA60E}" type="presParOf" srcId="{8D1454B0-CC5F-4B50-9EFD-A95A503D6160}" destId="{430E8468-10B3-41D1-AD59-AE7BECEB507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B18B84-B23B-440B-828F-1C7FFA1B87D8}">
      <dsp:nvSpPr>
        <dsp:cNvPr id="0" name=""/>
        <dsp:cNvSpPr/>
      </dsp:nvSpPr>
      <dsp:spPr>
        <a:xfrm>
          <a:off x="3010341" y="1154236"/>
          <a:ext cx="3084035" cy="267342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BE628-8BC0-4326-8225-5325C760F3E1}">
      <dsp:nvSpPr>
        <dsp:cNvPr id="0" name=""/>
        <dsp:cNvSpPr/>
      </dsp:nvSpPr>
      <dsp:spPr>
        <a:xfrm>
          <a:off x="2912560" y="140145"/>
          <a:ext cx="3356716" cy="120437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u="sng" kern="1200" dirty="0"/>
            <a:t>Creator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Beneficiary, Parent, Grandparent, Guardian, Court Order </a:t>
          </a:r>
        </a:p>
      </dsp:txBody>
      <dsp:txXfrm>
        <a:off x="2971353" y="198938"/>
        <a:ext cx="3239130" cy="1086791"/>
      </dsp:txXfrm>
    </dsp:sp>
    <dsp:sp modelId="{D488840A-3A16-4426-82AB-0FEC32AFC10B}">
      <dsp:nvSpPr>
        <dsp:cNvPr id="0" name=""/>
        <dsp:cNvSpPr/>
      </dsp:nvSpPr>
      <dsp:spPr>
        <a:xfrm>
          <a:off x="5988959" y="2848508"/>
          <a:ext cx="3577929" cy="128765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u="sng" kern="1200" dirty="0"/>
            <a:t>Beneficiary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1. Medicaid Recipient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2. Medicaid Pay Back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3. Heirs / Next of Kin</a:t>
          </a:r>
        </a:p>
      </dsp:txBody>
      <dsp:txXfrm>
        <a:off x="6051817" y="2911366"/>
        <a:ext cx="3452213" cy="1161942"/>
      </dsp:txXfrm>
    </dsp:sp>
    <dsp:sp modelId="{12054C3C-DCE5-46E7-9828-F3C6317BE3F6}">
      <dsp:nvSpPr>
        <dsp:cNvPr id="0" name=""/>
        <dsp:cNvSpPr/>
      </dsp:nvSpPr>
      <dsp:spPr>
        <a:xfrm>
          <a:off x="484453" y="3179071"/>
          <a:ext cx="2593901" cy="102802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u="sng" kern="1200" dirty="0"/>
            <a:t>Trustee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Anyone Except Bene / Medicaid Recipient</a:t>
          </a:r>
        </a:p>
      </dsp:txBody>
      <dsp:txXfrm>
        <a:off x="534637" y="3229255"/>
        <a:ext cx="2493533" cy="9276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B18B84-B23B-440B-828F-1C7FFA1B87D8}">
      <dsp:nvSpPr>
        <dsp:cNvPr id="0" name=""/>
        <dsp:cNvSpPr/>
      </dsp:nvSpPr>
      <dsp:spPr>
        <a:xfrm>
          <a:off x="3071531" y="1075235"/>
          <a:ext cx="3084702" cy="2673998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BE628-8BC0-4326-8225-5325C760F3E1}">
      <dsp:nvSpPr>
        <dsp:cNvPr id="0" name=""/>
        <dsp:cNvSpPr/>
      </dsp:nvSpPr>
      <dsp:spPr>
        <a:xfrm>
          <a:off x="3370767" y="106992"/>
          <a:ext cx="2508363" cy="118745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u="sng" kern="1200" dirty="0"/>
            <a:t>Creator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Anyone Except Bene / Medicaid Recipient</a:t>
          </a:r>
        </a:p>
      </dsp:txBody>
      <dsp:txXfrm>
        <a:off x="3428734" y="164959"/>
        <a:ext cx="2392429" cy="1071523"/>
      </dsp:txXfrm>
    </dsp:sp>
    <dsp:sp modelId="{D488840A-3A16-4426-82AB-0FEC32AFC10B}">
      <dsp:nvSpPr>
        <dsp:cNvPr id="0" name=""/>
        <dsp:cNvSpPr/>
      </dsp:nvSpPr>
      <dsp:spPr>
        <a:xfrm>
          <a:off x="6113200" y="2768638"/>
          <a:ext cx="3754725" cy="124699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u="sng" kern="1200" dirty="0"/>
            <a:t>Beneficiary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1. Medicaid Recipient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2. Remainder to anyone else</a:t>
          </a:r>
        </a:p>
      </dsp:txBody>
      <dsp:txXfrm>
        <a:off x="6174073" y="2829511"/>
        <a:ext cx="3632979" cy="1125250"/>
      </dsp:txXfrm>
    </dsp:sp>
    <dsp:sp modelId="{12054C3C-DCE5-46E7-9828-F3C6317BE3F6}">
      <dsp:nvSpPr>
        <dsp:cNvPr id="0" name=""/>
        <dsp:cNvSpPr/>
      </dsp:nvSpPr>
      <dsp:spPr>
        <a:xfrm>
          <a:off x="702679" y="2961921"/>
          <a:ext cx="2433712" cy="10330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u="sng" kern="1200" dirty="0"/>
            <a:t>Trustee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Anyone Except Bene / Medicaid Recipient</a:t>
          </a:r>
        </a:p>
      </dsp:txBody>
      <dsp:txXfrm>
        <a:off x="753110" y="3012352"/>
        <a:ext cx="2332850" cy="9322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B18B84-B23B-440B-828F-1C7FFA1B87D8}">
      <dsp:nvSpPr>
        <dsp:cNvPr id="0" name=""/>
        <dsp:cNvSpPr/>
      </dsp:nvSpPr>
      <dsp:spPr>
        <a:xfrm>
          <a:off x="2947787" y="1170261"/>
          <a:ext cx="3126854" cy="2710538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BE628-8BC0-4326-8225-5325C760F3E1}">
      <dsp:nvSpPr>
        <dsp:cNvPr id="0" name=""/>
        <dsp:cNvSpPr/>
      </dsp:nvSpPr>
      <dsp:spPr>
        <a:xfrm>
          <a:off x="2733140" y="352373"/>
          <a:ext cx="3514579" cy="9107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u="sng" kern="1200" dirty="0"/>
            <a:t>Creator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The Bene / Future Medicaid Recipient</a:t>
          </a:r>
        </a:p>
      </dsp:txBody>
      <dsp:txXfrm>
        <a:off x="2777601" y="396834"/>
        <a:ext cx="3425657" cy="821860"/>
      </dsp:txXfrm>
    </dsp:sp>
    <dsp:sp modelId="{D488840A-3A16-4426-82AB-0FEC32AFC10B}">
      <dsp:nvSpPr>
        <dsp:cNvPr id="0" name=""/>
        <dsp:cNvSpPr/>
      </dsp:nvSpPr>
      <dsp:spPr>
        <a:xfrm>
          <a:off x="5948911" y="3007867"/>
          <a:ext cx="3538592" cy="139616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u="sng" kern="1200" dirty="0"/>
            <a:t>Beneficiary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1. Medicaid Recipient (income ONLY)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2. Creator’s choice of future Beneficiary  </a:t>
          </a:r>
        </a:p>
      </dsp:txBody>
      <dsp:txXfrm>
        <a:off x="6017066" y="3076022"/>
        <a:ext cx="3402282" cy="1259852"/>
      </dsp:txXfrm>
    </dsp:sp>
    <dsp:sp modelId="{12054C3C-DCE5-46E7-9828-F3C6317BE3F6}">
      <dsp:nvSpPr>
        <dsp:cNvPr id="0" name=""/>
        <dsp:cNvSpPr/>
      </dsp:nvSpPr>
      <dsp:spPr>
        <a:xfrm>
          <a:off x="520581" y="2965707"/>
          <a:ext cx="2465914" cy="13838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u="sng" kern="1200" dirty="0"/>
            <a:t>Trustee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Anyone Except Bene / Medicaid Recipient (typically child)</a:t>
          </a:r>
        </a:p>
      </dsp:txBody>
      <dsp:txXfrm>
        <a:off x="588133" y="3033259"/>
        <a:ext cx="2330810" cy="12486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B18B84-B23B-440B-828F-1C7FFA1B87D8}">
      <dsp:nvSpPr>
        <dsp:cNvPr id="0" name=""/>
        <dsp:cNvSpPr/>
      </dsp:nvSpPr>
      <dsp:spPr>
        <a:xfrm>
          <a:off x="2787758" y="1134313"/>
          <a:ext cx="3030804" cy="262727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BE628-8BC0-4326-8225-5325C760F3E1}">
      <dsp:nvSpPr>
        <dsp:cNvPr id="0" name=""/>
        <dsp:cNvSpPr/>
      </dsp:nvSpPr>
      <dsp:spPr>
        <a:xfrm>
          <a:off x="2705513" y="113868"/>
          <a:ext cx="3155001" cy="12112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u="sng" kern="1200" dirty="0"/>
            <a:t>Creator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Beneficiary, Bene’s POA</a:t>
          </a:r>
        </a:p>
      </dsp:txBody>
      <dsp:txXfrm>
        <a:off x="2764641" y="172996"/>
        <a:ext cx="3036745" cy="1092977"/>
      </dsp:txXfrm>
    </dsp:sp>
    <dsp:sp modelId="{D488840A-3A16-4426-82AB-0FEC32AFC10B}">
      <dsp:nvSpPr>
        <dsp:cNvPr id="0" name=""/>
        <dsp:cNvSpPr/>
      </dsp:nvSpPr>
      <dsp:spPr>
        <a:xfrm>
          <a:off x="5691161" y="2934358"/>
          <a:ext cx="3743491" cy="124209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u="sng" kern="1200" dirty="0"/>
            <a:t>Beneficiary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1. Medicaid Recipient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2. Not-For-Profit gets remainder</a:t>
          </a:r>
        </a:p>
      </dsp:txBody>
      <dsp:txXfrm>
        <a:off x="5751795" y="2994992"/>
        <a:ext cx="3622223" cy="1120829"/>
      </dsp:txXfrm>
    </dsp:sp>
    <dsp:sp modelId="{12054C3C-DCE5-46E7-9828-F3C6317BE3F6}">
      <dsp:nvSpPr>
        <dsp:cNvPr id="0" name=""/>
        <dsp:cNvSpPr/>
      </dsp:nvSpPr>
      <dsp:spPr>
        <a:xfrm>
          <a:off x="438734" y="3195550"/>
          <a:ext cx="2384121" cy="9072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u="sng" kern="1200" dirty="0"/>
            <a:t>Trustee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Not-For-Profit agency</a:t>
          </a:r>
        </a:p>
      </dsp:txBody>
      <dsp:txXfrm>
        <a:off x="483022" y="3239838"/>
        <a:ext cx="2295545" cy="8186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631243-12D6-456D-B268-83215E97C9F0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CFBA00-C2D7-4596-ADC9-905822DBE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50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512E3B43-B2E4-4F22-BD63-EA73EF74F9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CE6A5392-84E5-4134-AA73-9D91003317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AB1C6DCE-81BF-467B-9E7E-5E61E01D1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B6E5FB6C-21D6-448C-92DF-6B963434667A}" type="slidenum">
              <a:rPr lang="en-US" altLang="en-US">
                <a:latin typeface="Calibri" panose="020F0502020204030204" pitchFamily="34" charset="0"/>
              </a:rPr>
              <a:pPr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583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07A88F1D-B832-431A-87A0-8FC5F7C1C0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CC31F54E-EF1A-40C2-9E08-E0EEA74531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7B0735B6-6EBF-47D4-9282-031608C41B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667712FB-533A-465F-A7AC-A1D6205B8A70}" type="slidenum">
              <a:rPr lang="en-US" altLang="en-US">
                <a:latin typeface="Calibri" panose="020F0502020204030204" pitchFamily="34" charset="0"/>
              </a:rPr>
              <a:pPr/>
              <a:t>16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396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07A88F1D-B832-431A-87A0-8FC5F7C1C0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CC31F54E-EF1A-40C2-9E08-E0EEA74531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7B0735B6-6EBF-47D4-9282-031608C41B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667712FB-533A-465F-A7AC-A1D6205B8A70}" type="slidenum">
              <a:rPr lang="en-US" altLang="en-US">
                <a:latin typeface="Calibri" panose="020F0502020204030204" pitchFamily="34" charset="0"/>
              </a:rPr>
              <a:pPr/>
              <a:t>20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584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07A88F1D-B832-431A-87A0-8FC5F7C1C0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CC31F54E-EF1A-40C2-9E08-E0EEA74531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7B0735B6-6EBF-47D4-9282-031608C41B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667712FB-533A-465F-A7AC-A1D6205B8A70}" type="slidenum">
              <a:rPr lang="en-US" altLang="en-US">
                <a:latin typeface="Calibri" panose="020F0502020204030204" pitchFamily="34" charset="0"/>
              </a:rPr>
              <a:pPr/>
              <a:t>22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933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5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68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917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0960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9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717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15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62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41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25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82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9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172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510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13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07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6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E19AB-F88B-49B1-8525-740BE40E787E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an@timinslaw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998BF-593B-4560-9877-D3712B97EC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1934" y="1041400"/>
            <a:ext cx="9897534" cy="2387600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Financial Planning with Different Medicaid-Compliant Trusts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6DA676-EA84-4C77-9801-7E584F2A4F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1816" y="4148666"/>
            <a:ext cx="8096184" cy="2387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spcBef>
                <a:spcPts val="12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Daniel Timins, Esq.</a:t>
            </a:r>
            <a:endParaRPr lang="en-US" altLang="en-US" sz="2400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1200"/>
              </a:spcBef>
            </a:pP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dan@timinslaw.com</a:t>
            </a:r>
            <a:endParaRPr lang="en-US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12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477 Madison Avenue, Suite 240</a:t>
            </a:r>
          </a:p>
          <a:p>
            <a:pPr algn="ctr">
              <a:spcBef>
                <a:spcPts val="12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York, NY 10022</a:t>
            </a:r>
          </a:p>
          <a:p>
            <a:pPr algn="ctr">
              <a:spcBef>
                <a:spcPts val="12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(212) 683-3560</a:t>
            </a:r>
          </a:p>
        </p:txBody>
      </p:sp>
    </p:spTree>
    <p:extLst>
      <p:ext uri="{BB962C8B-B14F-4D97-AF65-F5344CB8AC3E}">
        <p14:creationId xmlns:p14="http://schemas.microsoft.com/office/powerpoint/2010/main" val="1913071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E2763-78C5-4D35-97B5-0E19CE2E7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000" y="297671"/>
            <a:ext cx="8610600" cy="100102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BUT What is Medicaid?!!?</a:t>
            </a:r>
            <a:br>
              <a:rPr lang="en-US" b="1" dirty="0"/>
            </a:br>
            <a:r>
              <a:rPr lang="en-US" b="1" dirty="0"/>
              <a:t>Pays for </a:t>
            </a:r>
            <a:r>
              <a:rPr lang="en-US" b="1" u="sng" dirty="0"/>
              <a:t>health</a:t>
            </a:r>
            <a:r>
              <a:rPr lang="en-US" b="1" dirty="0"/>
              <a:t>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3A2A8-5A76-4E10-87CD-E11AEEA9C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133" y="1524000"/>
            <a:ext cx="10905067" cy="48254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Pays for care regarding </a:t>
            </a:r>
            <a:r>
              <a:rPr lang="en-US" altLang="en-US" sz="2400" b="1" u="sng" dirty="0"/>
              <a:t>ACTIVITIES OF DAILY LIVING (“ADLs”)</a:t>
            </a:r>
          </a:p>
          <a:p>
            <a:pPr lvl="1"/>
            <a:r>
              <a:rPr lang="en-US" altLang="en-US" sz="2400" dirty="0"/>
              <a:t>Transferring (Walking) </a:t>
            </a:r>
          </a:p>
          <a:p>
            <a:pPr lvl="1"/>
            <a:r>
              <a:rPr lang="en-US" altLang="en-US" sz="2400" dirty="0"/>
              <a:t>Bathing</a:t>
            </a:r>
          </a:p>
          <a:p>
            <a:pPr lvl="1"/>
            <a:r>
              <a:rPr lang="en-US" altLang="en-US" sz="2400" dirty="0"/>
              <a:t>Dressing</a:t>
            </a:r>
          </a:p>
          <a:p>
            <a:pPr lvl="1"/>
            <a:r>
              <a:rPr lang="en-US" altLang="en-US" sz="2400" dirty="0"/>
              <a:t>Eating</a:t>
            </a:r>
          </a:p>
          <a:p>
            <a:pPr lvl="1"/>
            <a:r>
              <a:rPr lang="en-US" altLang="en-US" sz="2400" dirty="0"/>
              <a:t>Continence</a:t>
            </a:r>
          </a:p>
          <a:p>
            <a:pPr lvl="1"/>
            <a:r>
              <a:rPr lang="en-US" altLang="en-US" sz="2400" dirty="0"/>
              <a:t>Toileting</a:t>
            </a:r>
          </a:p>
          <a:p>
            <a:pPr lvl="1"/>
            <a:endParaRPr lang="en-US" altLang="en-US" sz="2400" dirty="0"/>
          </a:p>
          <a:p>
            <a:pPr marL="0" indent="0">
              <a:buNone/>
            </a:pPr>
            <a:r>
              <a:rPr lang="en-US" sz="2400" dirty="0"/>
              <a:t>Pays health care providers</a:t>
            </a:r>
          </a:p>
          <a:p>
            <a:pPr lvl="1"/>
            <a:r>
              <a:rPr lang="en-US" sz="2400" dirty="0"/>
              <a:t>“Payor of last result”</a:t>
            </a:r>
          </a:p>
          <a:p>
            <a:pPr lvl="1"/>
            <a:r>
              <a:rPr lang="en-US" sz="2400" dirty="0"/>
              <a:t>Picks up Medicare deductibles and co-pays, but still must pay Medicare Part B</a:t>
            </a:r>
          </a:p>
          <a:p>
            <a:pPr marL="457200" lvl="1" indent="0">
              <a:buNone/>
            </a:pPr>
            <a:endParaRPr lang="en-US" alt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EDD48D-B394-41A9-8419-DB31025AB5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656" y="2374624"/>
            <a:ext cx="4623943" cy="2598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29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ABD9D-04CC-4CE2-BC7A-0ECCE940C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8960" y="591953"/>
            <a:ext cx="8534400" cy="720913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Medicaid v. </a:t>
            </a:r>
            <a:r>
              <a:rPr lang="en-US" sz="4400" b="1" dirty="0" err="1"/>
              <a:t>medicare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ACD2454-ADA9-4C49-8FA2-560626A046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5788419"/>
              </p:ext>
            </p:extLst>
          </p:nvPr>
        </p:nvGraphicFramePr>
        <p:xfrm>
          <a:off x="685800" y="1328287"/>
          <a:ext cx="10820400" cy="4937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410200">
                  <a:extLst>
                    <a:ext uri="{9D8B030D-6E8A-4147-A177-3AD203B41FA5}">
                      <a16:colId xmlns:a16="http://schemas.microsoft.com/office/drawing/2014/main" val="3665032273"/>
                    </a:ext>
                  </a:extLst>
                </a:gridCol>
                <a:gridCol w="5410200">
                  <a:extLst>
                    <a:ext uri="{9D8B030D-6E8A-4147-A177-3AD203B41FA5}">
                      <a16:colId xmlns:a16="http://schemas.microsoft.com/office/drawing/2014/main" val="3365713826"/>
                    </a:ext>
                  </a:extLst>
                </a:gridCol>
              </a:tblGrid>
              <a:tr h="439451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Medicaid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Medicare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150007"/>
                  </a:ext>
                </a:extLst>
              </a:tr>
              <a:tr h="4479058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latin typeface="+mn-lt"/>
                          <a:cs typeface="Times New Roman" panose="02020603050405020304" pitchFamily="18" charset="0"/>
                        </a:rPr>
                        <a:t>Resource Limits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latin typeface="+mn-lt"/>
                          <a:cs typeface="Times New Roman" panose="02020603050405020304" pitchFamily="18" charset="0"/>
                        </a:rPr>
                        <a:t>Assets: $15,150 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latin typeface="+mn-lt"/>
                          <a:cs typeface="Times New Roman" panose="02020603050405020304" pitchFamily="18" charset="0"/>
                        </a:rPr>
                        <a:t>Income: $842 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latin typeface="+mn-lt"/>
                          <a:cs typeface="Times New Roman" panose="02020603050405020304" pitchFamily="18" charset="0"/>
                        </a:rPr>
                        <a:t>Spouse’s resources can limit / be limited for Medicaid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latin typeface="+mn-lt"/>
                          <a:cs typeface="Times New Roman" panose="02020603050405020304" pitchFamily="18" charset="0"/>
                        </a:rPr>
                        <a:t>Assets: $74,820 – $123,600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latin typeface="+mn-lt"/>
                          <a:cs typeface="Times New Roman" panose="02020603050405020304" pitchFamily="18" charset="0"/>
                        </a:rPr>
                        <a:t>Income: $3,090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latin typeface="+mn-lt"/>
                          <a:cs typeface="Times New Roman" panose="02020603050405020304" pitchFamily="18" charset="0"/>
                        </a:rPr>
                        <a:t>“Look Back” on transfers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latin typeface="+mn-lt"/>
                          <a:cs typeface="Times New Roman" panose="02020603050405020304" pitchFamily="18" charset="0"/>
                        </a:rPr>
                        <a:t>Home Care – 1 month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latin typeface="+mn-lt"/>
                          <a:cs typeface="Times New Roman" panose="02020603050405020304" pitchFamily="18" charset="0"/>
                        </a:rPr>
                        <a:t>Nursing Home – 5 years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latin typeface="+mn-lt"/>
                          <a:cs typeface="Times New Roman" panose="02020603050405020304" pitchFamily="18" charset="0"/>
                        </a:rPr>
                        <a:t>Exemptions permitted </a:t>
                      </a:r>
                      <a:r>
                        <a:rPr lang="en-US" sz="2400" b="0" dirty="0">
                          <a:latin typeface="+mn-lt"/>
                          <a:cs typeface="Times New Roman" panose="02020603050405020304" pitchFamily="18" charset="0"/>
                        </a:rPr>
                        <a:t>(Ex: trusts, spousal refusal, promissory notes)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latin typeface="+mn-lt"/>
                          <a:cs typeface="Times New Roman" panose="02020603050405020304" pitchFamily="18" charset="0"/>
                        </a:rPr>
                        <a:t>No Resource Limits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400" b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400" b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latin typeface="+mn-lt"/>
                          <a:cs typeface="Times New Roman" panose="02020603050405020304" pitchFamily="18" charset="0"/>
                        </a:rPr>
                        <a:t>Spousal resources immaterial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400" b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400" b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400" b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latin typeface="+mn-lt"/>
                          <a:cs typeface="Times New Roman" panose="02020603050405020304" pitchFamily="18" charset="0"/>
                        </a:rPr>
                        <a:t>No need to transfer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400" b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400" b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latin typeface="+mn-lt"/>
                          <a:cs typeface="Times New Roman" panose="02020603050405020304" pitchFamily="18" charset="0"/>
                        </a:rPr>
                        <a:t>Exemptions unnecessary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424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58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9A6B7-27E7-4999-B207-945D8E560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30880"/>
            <a:ext cx="8610600" cy="1293028"/>
          </a:xfrm>
        </p:spPr>
        <p:txBody>
          <a:bodyPr/>
          <a:lstStyle/>
          <a:p>
            <a:r>
              <a:rPr lang="en-US" b="1" dirty="0"/>
              <a:t>Who are we talking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89B4E-2027-44C6-8918-619EF17F5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9" y="1623908"/>
            <a:ext cx="11486508" cy="45947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u="sng" dirty="0">
                <a:cs typeface="Times New Roman" panose="02020603050405020304" pitchFamily="18" charset="0"/>
              </a:rPr>
              <a:t>Medicaid for the DISABLED </a:t>
            </a:r>
            <a:r>
              <a:rPr lang="en-US" sz="2600" b="1" dirty="0">
                <a:cs typeface="Times New Roman" panose="02020603050405020304" pitchFamily="18" charset="0"/>
              </a:rPr>
              <a:t>– not people under Affordable Care Act</a:t>
            </a:r>
          </a:p>
          <a:p>
            <a:r>
              <a:rPr lang="en-US" sz="2600" b="1" dirty="0">
                <a:cs typeface="Times New Roman" panose="02020603050405020304" pitchFamily="18" charset="0"/>
              </a:rPr>
              <a:t>Children </a:t>
            </a:r>
            <a:r>
              <a:rPr lang="en-US" sz="2600" b="1" u="sng" dirty="0">
                <a:cs typeface="Times New Roman" panose="02020603050405020304" pitchFamily="18" charset="0"/>
              </a:rPr>
              <a:t>born disabled </a:t>
            </a:r>
            <a:r>
              <a:rPr lang="en-US" sz="2600" b="1" dirty="0">
                <a:cs typeface="Times New Roman" panose="02020603050405020304" pitchFamily="18" charset="0"/>
              </a:rPr>
              <a:t>(who will remain disabled)</a:t>
            </a:r>
          </a:p>
          <a:p>
            <a:r>
              <a:rPr lang="en-US" sz="2600" b="1" dirty="0">
                <a:cs typeface="Times New Roman" panose="02020603050405020304" pitchFamily="18" charset="0"/>
              </a:rPr>
              <a:t>People who were not born disabled (</a:t>
            </a:r>
            <a:r>
              <a:rPr lang="en-US" sz="2600" b="1" u="sng" dirty="0">
                <a:cs typeface="Times New Roman" panose="02020603050405020304" pitchFamily="18" charset="0"/>
              </a:rPr>
              <a:t>who became disabled</a:t>
            </a:r>
            <a:r>
              <a:rPr lang="en-US" sz="2600" b="1" dirty="0">
                <a:cs typeface="Times New Roman" panose="02020603050405020304" pitchFamily="18" charset="0"/>
              </a:rPr>
              <a:t>)</a:t>
            </a:r>
          </a:p>
          <a:p>
            <a:r>
              <a:rPr lang="en-US" sz="2600" b="1" dirty="0">
                <a:cs typeface="Times New Roman" panose="02020603050405020304" pitchFamily="18" charset="0"/>
              </a:rPr>
              <a:t>People who are not disabled (who </a:t>
            </a:r>
            <a:r>
              <a:rPr lang="en-US" sz="2600" b="1" u="sng" dirty="0">
                <a:cs typeface="Times New Roman" panose="02020603050405020304" pitchFamily="18" charset="0"/>
              </a:rPr>
              <a:t>MAY become disabled</a:t>
            </a:r>
            <a:r>
              <a:rPr lang="en-US" sz="2600" b="1" dirty="0"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sz="2600" b="1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b="1" dirty="0">
                <a:cs typeface="Times New Roman" panose="02020603050405020304" pitchFamily="18" charset="0"/>
              </a:rPr>
              <a:t>Can also be for people who are disabled and shall one day no longer be disabled, but this can be tricky.</a:t>
            </a:r>
          </a:p>
          <a:p>
            <a:r>
              <a:rPr lang="en-US" sz="2800" b="1" dirty="0">
                <a:cs typeface="Times New Roman" panose="02020603050405020304" pitchFamily="18" charset="0"/>
              </a:rPr>
              <a:t>Medicaid &amp; other programs may have to be paid back.</a:t>
            </a:r>
          </a:p>
          <a:p>
            <a:pPr lvl="1"/>
            <a:r>
              <a:rPr lang="en-US" sz="2600" b="1" dirty="0">
                <a:cs typeface="Times New Roman" panose="02020603050405020304" pitchFamily="18" charset="0"/>
              </a:rPr>
              <a:t>“Pay back” begins at 55 years old…</a:t>
            </a:r>
          </a:p>
          <a:p>
            <a:pPr lvl="1"/>
            <a:r>
              <a:rPr lang="en-US" sz="2600" b="1" dirty="0">
                <a:cs typeface="Times New Roman" panose="02020603050405020304" pitchFamily="18" charset="0"/>
              </a:rPr>
              <a:t>But MUST pay back all nursing home care at any age</a:t>
            </a:r>
          </a:p>
        </p:txBody>
      </p:sp>
    </p:spTree>
    <p:extLst>
      <p:ext uri="{BB962C8B-B14F-4D97-AF65-F5344CB8AC3E}">
        <p14:creationId xmlns:p14="http://schemas.microsoft.com/office/powerpoint/2010/main" val="3600842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FB661E19-A3D5-4B25-8B55-6A381F8263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122" y="2057400"/>
            <a:ext cx="4463266" cy="367557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87CE3F7-28D7-4889-8AF2-1DE6AA16D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400692"/>
            <a:ext cx="8610600" cy="1202077"/>
          </a:xfrm>
        </p:spPr>
        <p:txBody>
          <a:bodyPr>
            <a:normAutofit/>
          </a:bodyPr>
          <a:lstStyle/>
          <a:p>
            <a:r>
              <a:rPr lang="en-US" b="1" dirty="0"/>
              <a:t>Types of Medicaid trusts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FED8F-A6C4-428A-A712-F4E4CEC3A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6389" y="1921268"/>
            <a:ext cx="7182490" cy="4297418"/>
          </a:xfrm>
        </p:spPr>
        <p:txBody>
          <a:bodyPr>
            <a:normAutofit/>
          </a:bodyPr>
          <a:lstStyle/>
          <a:p>
            <a:r>
              <a:rPr lang="en-US" sz="2400" b="1" dirty="0"/>
              <a:t>Supplemental Needs Trust</a:t>
            </a:r>
          </a:p>
          <a:p>
            <a:pPr lvl="1"/>
            <a:r>
              <a:rPr lang="en-US" sz="2400" b="1" dirty="0"/>
              <a:t>3</a:t>
            </a:r>
            <a:r>
              <a:rPr lang="en-US" sz="2400" b="1" baseline="30000" dirty="0"/>
              <a:t>rd</a:t>
            </a:r>
            <a:r>
              <a:rPr lang="en-US" sz="2400" b="1" dirty="0"/>
              <a:t> Party Trusts</a:t>
            </a:r>
          </a:p>
          <a:p>
            <a:pPr lvl="2"/>
            <a:r>
              <a:rPr lang="en-US" sz="2400" b="1" u="sng" dirty="0"/>
              <a:t>“Inter </a:t>
            </a:r>
            <a:r>
              <a:rPr lang="en-US" sz="2400" b="1" u="sng" dirty="0" err="1"/>
              <a:t>Vivos</a:t>
            </a:r>
            <a:r>
              <a:rPr lang="en-US" sz="2400" b="1" u="sng" dirty="0"/>
              <a:t>” Trusts </a:t>
            </a:r>
            <a:r>
              <a:rPr lang="en-US" sz="2400" b="1" dirty="0"/>
              <a:t>(created during life)</a:t>
            </a:r>
          </a:p>
          <a:p>
            <a:pPr lvl="2"/>
            <a:r>
              <a:rPr lang="en-US" sz="2400" b="1" u="sng" dirty="0"/>
              <a:t>Testamentary Trusts </a:t>
            </a:r>
            <a:r>
              <a:rPr lang="en-US" sz="2400" b="1" dirty="0"/>
              <a:t>(created by a Will)</a:t>
            </a:r>
          </a:p>
          <a:p>
            <a:pPr lvl="1"/>
            <a:r>
              <a:rPr lang="en-US" sz="2400" b="1" dirty="0"/>
              <a:t>1</a:t>
            </a:r>
            <a:r>
              <a:rPr lang="en-US" sz="2400" b="1" baseline="30000" dirty="0"/>
              <a:t>st</a:t>
            </a:r>
            <a:r>
              <a:rPr lang="en-US" sz="2400" b="1" dirty="0"/>
              <a:t> Party Trusts</a:t>
            </a:r>
          </a:p>
          <a:p>
            <a:pPr marL="457200" lvl="1" indent="0">
              <a:buNone/>
            </a:pPr>
            <a:endParaRPr lang="en-US" sz="2400" b="1" dirty="0"/>
          </a:p>
          <a:p>
            <a:r>
              <a:rPr lang="en-US" sz="2400" b="1" dirty="0"/>
              <a:t>Medicaid Asset Trusts / “Income Only Trusts”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/>
              <a:t>Pooled Income Trusts</a:t>
            </a:r>
          </a:p>
        </p:txBody>
      </p:sp>
    </p:spTree>
    <p:extLst>
      <p:ext uri="{BB962C8B-B14F-4D97-AF65-F5344CB8AC3E}">
        <p14:creationId xmlns:p14="http://schemas.microsoft.com/office/powerpoint/2010/main" val="3736568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9463C-F180-4390-A488-41B05E21E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Medicaid trust comparisons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95E78C6-D1CC-4C33-BBEF-CE86AF1164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2901399"/>
              </p:ext>
            </p:extLst>
          </p:nvPr>
        </p:nvGraphicFramePr>
        <p:xfrm>
          <a:off x="308224" y="2242685"/>
          <a:ext cx="11455685" cy="3651307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599363">
                  <a:extLst>
                    <a:ext uri="{9D8B030D-6E8A-4147-A177-3AD203B41FA5}">
                      <a16:colId xmlns:a16="http://schemas.microsoft.com/office/drawing/2014/main" val="1210214572"/>
                    </a:ext>
                  </a:extLst>
                </a:gridCol>
                <a:gridCol w="2270588">
                  <a:extLst>
                    <a:ext uri="{9D8B030D-6E8A-4147-A177-3AD203B41FA5}">
                      <a16:colId xmlns:a16="http://schemas.microsoft.com/office/drawing/2014/main" val="590542863"/>
                    </a:ext>
                  </a:extLst>
                </a:gridCol>
                <a:gridCol w="2414427">
                  <a:extLst>
                    <a:ext uri="{9D8B030D-6E8A-4147-A177-3AD203B41FA5}">
                      <a16:colId xmlns:a16="http://schemas.microsoft.com/office/drawing/2014/main" val="2299936448"/>
                    </a:ext>
                  </a:extLst>
                </a:gridCol>
                <a:gridCol w="2198670">
                  <a:extLst>
                    <a:ext uri="{9D8B030D-6E8A-4147-A177-3AD203B41FA5}">
                      <a16:colId xmlns:a16="http://schemas.microsoft.com/office/drawing/2014/main" val="1215744940"/>
                    </a:ext>
                  </a:extLst>
                </a:gridCol>
                <a:gridCol w="1972637">
                  <a:extLst>
                    <a:ext uri="{9D8B030D-6E8A-4147-A177-3AD203B41FA5}">
                      <a16:colId xmlns:a16="http://schemas.microsoft.com/office/drawing/2014/main" val="3047840255"/>
                    </a:ext>
                  </a:extLst>
                </a:gridCol>
              </a:tblGrid>
              <a:tr h="36871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SNT – 1</a:t>
                      </a:r>
                      <a:r>
                        <a:rPr lang="en-US" b="1" baseline="30000" dirty="0"/>
                        <a:t>st</a:t>
                      </a:r>
                      <a:r>
                        <a:rPr lang="en-US" b="1" dirty="0"/>
                        <a:t> Party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SNT – 3</a:t>
                      </a:r>
                      <a:r>
                        <a:rPr lang="en-US" b="1" baseline="30000" dirty="0"/>
                        <a:t>rd</a:t>
                      </a:r>
                      <a:r>
                        <a:rPr lang="en-US" b="1" dirty="0"/>
                        <a:t> Party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Income Only Trust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Pooled Trust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897271"/>
                  </a:ext>
                </a:extLst>
              </a:tr>
              <a:tr h="654153">
                <a:tc>
                  <a:txBody>
                    <a:bodyPr/>
                    <a:lstStyle/>
                    <a:p>
                      <a:r>
                        <a:rPr lang="en-US" b="1" dirty="0"/>
                        <a:t>Who creates it?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Bene, parent, </a:t>
                      </a:r>
                      <a:r>
                        <a:rPr lang="en-US" b="1" dirty="0" err="1"/>
                        <a:t>g.p</a:t>
                      </a:r>
                      <a:r>
                        <a:rPr lang="en-US" b="1" dirty="0"/>
                        <a:t>., guardian, court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NOT beneficiary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Beneficiary(</a:t>
                      </a:r>
                      <a:r>
                        <a:rPr lang="en-US" b="1" dirty="0" err="1"/>
                        <a:t>ies</a:t>
                      </a:r>
                      <a:r>
                        <a:rPr lang="en-US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Bene, Power of Atty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088462"/>
                  </a:ext>
                </a:extLst>
              </a:tr>
              <a:tr h="638598">
                <a:tc>
                  <a:txBody>
                    <a:bodyPr/>
                    <a:lstStyle/>
                    <a:p>
                      <a:r>
                        <a:rPr lang="en-US" b="1" dirty="0"/>
                        <a:t>What does it protect?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Bene’s Assets &amp;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Donor’s 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Bene’s 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Bene’s Income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473133"/>
                  </a:ext>
                </a:extLst>
              </a:tr>
              <a:tr h="638598">
                <a:tc>
                  <a:txBody>
                    <a:bodyPr/>
                    <a:lstStyle/>
                    <a:p>
                      <a:r>
                        <a:rPr lang="en-US" b="1" dirty="0"/>
                        <a:t>Pre or Post Disability?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Post disability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Pre or Post disability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Pre disability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Post disability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941620"/>
                  </a:ext>
                </a:extLst>
              </a:tr>
              <a:tr h="709686">
                <a:tc>
                  <a:txBody>
                    <a:bodyPr/>
                    <a:lstStyle/>
                    <a:p>
                      <a:r>
                        <a:rPr lang="en-US" b="1" dirty="0"/>
                        <a:t>Who gives money to the trust?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Beneficiary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Not Beneficiary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Beneficiary(</a:t>
                      </a:r>
                      <a:r>
                        <a:rPr lang="en-US" b="1" dirty="0" err="1"/>
                        <a:t>ies</a:t>
                      </a:r>
                      <a:r>
                        <a:rPr lang="en-US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Beneficiary(</a:t>
                      </a:r>
                      <a:r>
                        <a:rPr lang="en-US" b="1" dirty="0" err="1"/>
                        <a:t>ies</a:t>
                      </a:r>
                      <a:r>
                        <a:rPr lang="en-US" b="1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839717"/>
                  </a:ext>
                </a:extLst>
              </a:tr>
              <a:tr h="638598">
                <a:tc>
                  <a:txBody>
                    <a:bodyPr/>
                    <a:lstStyle/>
                    <a:p>
                      <a:r>
                        <a:rPr lang="en-US" b="1" dirty="0"/>
                        <a:t>Transfers $ left-overs @ death?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455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44363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B546839A-5D89-43E1-A987-748F9B88E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0175" y="563562"/>
            <a:ext cx="8153400" cy="990600"/>
          </a:xfrm>
        </p:spPr>
        <p:txBody>
          <a:bodyPr/>
          <a:lstStyle/>
          <a:p>
            <a:pPr algn="ctr"/>
            <a:r>
              <a:rPr lang="en-US" altLang="en-US" b="1" dirty="0"/>
              <a:t>SNTs: 1</a:t>
            </a:r>
            <a:r>
              <a:rPr lang="en-US" altLang="en-US" b="1" baseline="30000" dirty="0"/>
              <a:t>st</a:t>
            </a:r>
            <a:r>
              <a:rPr lang="en-US" altLang="en-US" b="1" dirty="0"/>
              <a:t> Party v. 3</a:t>
            </a:r>
            <a:r>
              <a:rPr lang="en-US" altLang="en-US" b="1" baseline="30000" dirty="0"/>
              <a:t>rd</a:t>
            </a:r>
            <a:r>
              <a:rPr lang="en-US" altLang="en-US" b="1" dirty="0"/>
              <a:t> Party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C2F46EA9-38A5-4CA0-88B0-815B83990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533" y="1600199"/>
            <a:ext cx="11633200" cy="465666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2400" b="1" dirty="0"/>
              <a:t>1</a:t>
            </a:r>
            <a:r>
              <a:rPr lang="en-US" altLang="en-US" sz="2400" b="1" baseline="30000" dirty="0"/>
              <a:t>st</a:t>
            </a:r>
            <a:r>
              <a:rPr lang="en-US" altLang="en-US" sz="2400" b="1" dirty="0"/>
              <a:t> Party SNT</a:t>
            </a:r>
          </a:p>
          <a:p>
            <a:pPr lvl="1">
              <a:defRPr/>
            </a:pPr>
            <a:r>
              <a:rPr lang="en-US" altLang="en-US" sz="2400" dirty="0"/>
              <a:t>The </a:t>
            </a:r>
            <a:r>
              <a:rPr lang="en-US" altLang="en-US" sz="2400" u="sng" dirty="0"/>
              <a:t>beneficiary’s</a:t>
            </a:r>
            <a:r>
              <a:rPr lang="en-US" altLang="en-US" sz="2400" dirty="0"/>
              <a:t> money</a:t>
            </a:r>
          </a:p>
          <a:p>
            <a:pPr lvl="1">
              <a:defRPr/>
            </a:pPr>
            <a:r>
              <a:rPr lang="en-US" altLang="en-US" sz="2400" dirty="0"/>
              <a:t>Any remaining money first goes to pay back the government </a:t>
            </a:r>
          </a:p>
          <a:p>
            <a:pPr lvl="1">
              <a:defRPr/>
            </a:pPr>
            <a:r>
              <a:rPr lang="en-US" altLang="en-US" sz="2400" dirty="0"/>
              <a:t>Created with help of a </a:t>
            </a:r>
            <a:r>
              <a:rPr lang="en-US" altLang="en-US" sz="2400" u="sng" dirty="0"/>
              <a:t>parent</a:t>
            </a:r>
            <a:r>
              <a:rPr lang="en-US" altLang="en-US" sz="2400" dirty="0"/>
              <a:t>, </a:t>
            </a:r>
            <a:r>
              <a:rPr lang="en-US" altLang="en-US" sz="2400" u="sng" dirty="0"/>
              <a:t>grandparent</a:t>
            </a:r>
            <a:r>
              <a:rPr lang="en-US" altLang="en-US" sz="2400" dirty="0"/>
              <a:t>, </a:t>
            </a:r>
            <a:r>
              <a:rPr lang="en-US" altLang="en-US" sz="2400" u="sng" dirty="0"/>
              <a:t>guardian</a:t>
            </a:r>
            <a:r>
              <a:rPr lang="en-US" altLang="en-US" sz="2400" dirty="0"/>
              <a:t> or </a:t>
            </a:r>
            <a:r>
              <a:rPr lang="en-US" altLang="en-US" sz="2400" u="sng" dirty="0"/>
              <a:t>court order</a:t>
            </a:r>
          </a:p>
          <a:p>
            <a:pPr marL="366713" lvl="1" indent="0">
              <a:buNone/>
              <a:defRPr/>
            </a:pPr>
            <a:endParaRPr lang="en-US" altLang="en-US" sz="2400" u="sng" dirty="0"/>
          </a:p>
          <a:p>
            <a:pPr>
              <a:defRPr/>
            </a:pPr>
            <a:r>
              <a:rPr lang="en-US" altLang="en-US" sz="2400" b="1" dirty="0"/>
              <a:t>3</a:t>
            </a:r>
            <a:r>
              <a:rPr lang="en-US" altLang="en-US" sz="2400" b="1" baseline="30000" dirty="0"/>
              <a:t>rd</a:t>
            </a:r>
            <a:r>
              <a:rPr lang="en-US" altLang="en-US" sz="2400" b="1" dirty="0"/>
              <a:t> Party SNT</a:t>
            </a:r>
          </a:p>
          <a:p>
            <a:pPr lvl="1">
              <a:defRPr/>
            </a:pPr>
            <a:r>
              <a:rPr lang="en-US" altLang="en-US" sz="2400" dirty="0"/>
              <a:t>A </a:t>
            </a:r>
            <a:r>
              <a:rPr lang="en-US" altLang="en-US" sz="2400" u="sng" dirty="0"/>
              <a:t>3</a:t>
            </a:r>
            <a:r>
              <a:rPr lang="en-US" altLang="en-US" sz="2400" u="sng" baseline="30000" dirty="0"/>
              <a:t>rd</a:t>
            </a:r>
            <a:r>
              <a:rPr lang="en-US" altLang="en-US" sz="2400" u="sng" dirty="0"/>
              <a:t> Party’s </a:t>
            </a:r>
            <a:r>
              <a:rPr lang="en-US" altLang="en-US" sz="2400" dirty="0"/>
              <a:t>money – NEVER the beneficiary’s money</a:t>
            </a:r>
          </a:p>
          <a:p>
            <a:pPr lvl="1">
              <a:defRPr/>
            </a:pPr>
            <a:r>
              <a:rPr lang="en-US" altLang="en-US" sz="2400" dirty="0"/>
              <a:t>Remaining money goes where creator decides</a:t>
            </a:r>
          </a:p>
          <a:p>
            <a:pPr lvl="1">
              <a:defRPr/>
            </a:pPr>
            <a:r>
              <a:rPr lang="en-US" altLang="en-US" sz="2400" dirty="0"/>
              <a:t>Anyone can create for someone else</a:t>
            </a:r>
          </a:p>
          <a:p>
            <a:pPr lvl="1">
              <a:defRPr/>
            </a:pPr>
            <a:r>
              <a:rPr lang="en-US" altLang="en-US" sz="2400" dirty="0"/>
              <a:t>Can be creates by a Will (a “testamentary trust”)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973DA7-3B6C-45AD-AE57-719E0C874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80000"/>
              </a:lnSpc>
            </a:pPr>
            <a:fld id="{5C37D16A-6029-48CB-9691-A1CC1CA32A86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15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077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7F94C5-0B28-44CC-837E-2707C50C4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3175" y="440267"/>
            <a:ext cx="8153400" cy="9906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b="1" dirty="0"/>
              <a:t>1st Party SNTs: </a:t>
            </a:r>
            <a:br>
              <a:rPr lang="en-US" b="1" dirty="0"/>
            </a:br>
            <a:r>
              <a:rPr lang="en-US" b="1" dirty="0"/>
              <a:t>Medicaid Recipient’s Money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D6AE971-6F5E-4098-87E5-51E2B0731F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9342050"/>
              </p:ext>
            </p:extLst>
          </p:nvPr>
        </p:nvGraphicFramePr>
        <p:xfrm>
          <a:off x="1288627" y="1709928"/>
          <a:ext cx="10163386" cy="4707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57965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D29CB-2AEC-41C9-96DF-D646371D5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5971" y="639315"/>
            <a:ext cx="9871364" cy="1293028"/>
          </a:xfrm>
        </p:spPr>
        <p:txBody>
          <a:bodyPr/>
          <a:lstStyle/>
          <a:p>
            <a:r>
              <a:rPr lang="en-US" b="1" dirty="0"/>
              <a:t>Supplemental Needs Trusts: 1</a:t>
            </a:r>
            <a:r>
              <a:rPr lang="en-US" b="1" baseline="30000" dirty="0"/>
              <a:t>st</a:t>
            </a:r>
            <a:r>
              <a:rPr lang="en-US" b="1" dirty="0"/>
              <a:t> Party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13C2F-0708-4D6C-9661-AE1E3033F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933" y="1932344"/>
            <a:ext cx="11235267" cy="4286342"/>
          </a:xfrm>
        </p:spPr>
        <p:txBody>
          <a:bodyPr>
            <a:normAutofit fontScale="70000" lnSpcReduction="20000"/>
          </a:bodyPr>
          <a:lstStyle/>
          <a:p>
            <a:r>
              <a:rPr lang="en-US" sz="3100" dirty="0"/>
              <a:t>What Is It?</a:t>
            </a:r>
          </a:p>
          <a:p>
            <a:pPr lvl="1"/>
            <a:r>
              <a:rPr lang="en-US" sz="3100" dirty="0"/>
              <a:t>A trust that  holds beneficiary’s excess assets (but can hold assets from outside parties)</a:t>
            </a:r>
          </a:p>
          <a:p>
            <a:r>
              <a:rPr lang="en-US" sz="3100" dirty="0"/>
              <a:t>Who Usually Uses Them?</a:t>
            </a:r>
          </a:p>
          <a:p>
            <a:pPr lvl="1"/>
            <a:r>
              <a:rPr lang="en-US" sz="3100" dirty="0"/>
              <a:t>People who have too much money in their name to qualify for Medicaid</a:t>
            </a:r>
          </a:p>
          <a:p>
            <a:r>
              <a:rPr lang="en-US" sz="3100" dirty="0"/>
              <a:t>Special Features, Facts &amp; Functions?</a:t>
            </a:r>
          </a:p>
          <a:p>
            <a:pPr lvl="1"/>
            <a:r>
              <a:rPr lang="en-US" sz="3100" dirty="0"/>
              <a:t>You can name your own trustee (unlike Pooled Income Trusts)</a:t>
            </a:r>
          </a:p>
          <a:p>
            <a:pPr lvl="1"/>
            <a:r>
              <a:rPr lang="en-US" sz="3100" dirty="0"/>
              <a:t>Excess funds can be invested</a:t>
            </a:r>
          </a:p>
          <a:p>
            <a:pPr lvl="1"/>
            <a:r>
              <a:rPr lang="en-US" sz="3100" dirty="0"/>
              <a:t>“</a:t>
            </a:r>
            <a:r>
              <a:rPr lang="en-US" sz="3100" u="sng" dirty="0"/>
              <a:t>Payback</a:t>
            </a:r>
            <a:r>
              <a:rPr lang="en-US" sz="3100" dirty="0"/>
              <a:t>” to Medicaid applies</a:t>
            </a:r>
          </a:p>
          <a:p>
            <a:pPr lvl="1"/>
            <a:r>
              <a:rPr lang="en-US" sz="3100" dirty="0"/>
              <a:t>Requires acceptance by Human Resource Administration; they don’t like them</a:t>
            </a:r>
          </a:p>
          <a:p>
            <a:r>
              <a:rPr lang="en-US" sz="3100" dirty="0"/>
              <a:t>Best Way to Fund It?</a:t>
            </a:r>
          </a:p>
          <a:p>
            <a:pPr lvl="1"/>
            <a:r>
              <a:rPr lang="en-US" sz="3100" dirty="0"/>
              <a:t>With YOUR money (since there is a pay-back provision, don’t want to name other people)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1788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FD387E0-BC88-4AA1-A0EC-E3E689589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0" y="338666"/>
            <a:ext cx="8229600" cy="15748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b="1" dirty="0"/>
              <a:t>3</a:t>
            </a:r>
            <a:r>
              <a:rPr lang="en-US" b="1" baseline="30000" dirty="0"/>
              <a:t>rd</a:t>
            </a:r>
            <a:r>
              <a:rPr lang="en-US" b="1" dirty="0"/>
              <a:t> Party SNTs: </a:t>
            </a:r>
            <a:br>
              <a:rPr lang="en-US" b="1" dirty="0"/>
            </a:br>
            <a:r>
              <a:rPr lang="en-US" b="1" dirty="0"/>
              <a:t>Non-Medicaid Recipient’s Money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1A52CBB-8120-4503-A726-4925408474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9680120"/>
              </p:ext>
            </p:extLst>
          </p:nvPr>
        </p:nvGraphicFramePr>
        <p:xfrm>
          <a:off x="1280160" y="1810512"/>
          <a:ext cx="10309691" cy="47088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13308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D29CB-2AEC-41C9-96DF-D646371D5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3617" y="639315"/>
            <a:ext cx="10028383" cy="1293028"/>
          </a:xfrm>
        </p:spPr>
        <p:txBody>
          <a:bodyPr/>
          <a:lstStyle/>
          <a:p>
            <a:r>
              <a:rPr lang="en-US" b="1" dirty="0"/>
              <a:t>Supplemental Needs Trusts: 3</a:t>
            </a:r>
            <a:r>
              <a:rPr lang="en-US" b="1" baseline="30000" dirty="0"/>
              <a:t>rd</a:t>
            </a:r>
            <a:r>
              <a:rPr lang="en-US" b="1" dirty="0"/>
              <a:t> Party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13C2F-0708-4D6C-9661-AE1E3033F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1828800"/>
            <a:ext cx="11396133" cy="474133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What Is It?</a:t>
            </a:r>
          </a:p>
          <a:p>
            <a:pPr lvl="1"/>
            <a:r>
              <a:rPr lang="en-US" sz="2200" dirty="0"/>
              <a:t>An SNT that is created with OTHER people’s money</a:t>
            </a:r>
          </a:p>
          <a:p>
            <a:pPr lvl="2"/>
            <a:r>
              <a:rPr lang="en-US" sz="2200" dirty="0"/>
              <a:t>This is why it is a 3</a:t>
            </a:r>
            <a:r>
              <a:rPr lang="en-US" sz="2200" baseline="30000" dirty="0"/>
              <a:t>rd</a:t>
            </a:r>
            <a:r>
              <a:rPr lang="en-US" sz="2200" dirty="0"/>
              <a:t> party trust (I.e. a 3</a:t>
            </a:r>
            <a:r>
              <a:rPr lang="en-US" sz="2200" baseline="30000" dirty="0"/>
              <a:t>rd</a:t>
            </a:r>
            <a:r>
              <a:rPr lang="en-US" sz="2200" dirty="0"/>
              <a:t> party’s money, not the Medicaid beneficiary’s)</a:t>
            </a:r>
          </a:p>
          <a:p>
            <a:r>
              <a:rPr lang="en-US" dirty="0"/>
              <a:t>Who Usually Uses Them?</a:t>
            </a:r>
          </a:p>
          <a:p>
            <a:pPr lvl="1"/>
            <a:r>
              <a:rPr lang="en-US" sz="2200" dirty="0"/>
              <a:t>Parents, grandparents, siblings, friends who want to help disabled beneficiaries</a:t>
            </a:r>
          </a:p>
          <a:p>
            <a:r>
              <a:rPr lang="en-US" dirty="0"/>
              <a:t>Special Features, Facts &amp; Functions?</a:t>
            </a:r>
          </a:p>
          <a:p>
            <a:pPr lvl="1"/>
            <a:r>
              <a:rPr lang="en-US" sz="2200" dirty="0"/>
              <a:t>Can be created by anyone other than beneficiary</a:t>
            </a:r>
          </a:p>
          <a:p>
            <a:pPr lvl="1"/>
            <a:r>
              <a:rPr lang="en-US" sz="2200" dirty="0"/>
              <a:t>May be made by Will or separate Trust</a:t>
            </a:r>
          </a:p>
          <a:p>
            <a:pPr lvl="1"/>
            <a:r>
              <a:rPr lang="en-US" sz="2200" dirty="0"/>
              <a:t>Left over money goes to the trust’s choice of future beneficiaries, NO pay-back Medicaid</a:t>
            </a:r>
          </a:p>
          <a:p>
            <a:r>
              <a:rPr lang="en-US" dirty="0"/>
              <a:t>Best Way to Fund It?</a:t>
            </a:r>
          </a:p>
          <a:p>
            <a:pPr lvl="1"/>
            <a:r>
              <a:rPr lang="en-US" sz="2200" dirty="0"/>
              <a:t>Some liquidity, other assets that don’t generate large income taxes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623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816E8-C3D8-4B9D-BF43-F5395EAF2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3" y="738973"/>
            <a:ext cx="8610600" cy="1293028"/>
          </a:xfrm>
        </p:spPr>
        <p:txBody>
          <a:bodyPr>
            <a:normAutofit/>
          </a:bodyPr>
          <a:lstStyle/>
          <a:p>
            <a:r>
              <a:rPr lang="en-US" sz="4400" b="1" dirty="0"/>
              <a:t>What are we talking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B8B1E-EFEF-46DF-86AB-5C9CC614D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What is SSI?</a:t>
            </a:r>
          </a:p>
          <a:p>
            <a:r>
              <a:rPr lang="en-US" sz="4400" dirty="0"/>
              <a:t>What is Medicaid?</a:t>
            </a:r>
          </a:p>
          <a:p>
            <a:r>
              <a:rPr lang="en-US" sz="4400" dirty="0"/>
              <a:t>Who are we talking about?</a:t>
            </a:r>
          </a:p>
          <a:p>
            <a:r>
              <a:rPr lang="en-US" sz="4400" dirty="0"/>
              <a:t>Types of Medicaid Trusts</a:t>
            </a:r>
          </a:p>
          <a:p>
            <a:r>
              <a:rPr lang="en-US" sz="4400" dirty="0"/>
              <a:t>Focus on Trust Investments</a:t>
            </a:r>
          </a:p>
        </p:txBody>
      </p:sp>
    </p:spTree>
    <p:extLst>
      <p:ext uri="{BB962C8B-B14F-4D97-AF65-F5344CB8AC3E}">
        <p14:creationId xmlns:p14="http://schemas.microsoft.com/office/powerpoint/2010/main" val="778622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7F94C5-0B28-44CC-837E-2707C50C4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5701" y="503237"/>
            <a:ext cx="7217700" cy="1257829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b="1" dirty="0"/>
              <a:t>Income only trusts: Medicaid Recipient’s Money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D6AE971-6F5E-4098-87E5-51E2B0731F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9992272"/>
              </p:ext>
            </p:extLst>
          </p:nvPr>
        </p:nvGraphicFramePr>
        <p:xfrm>
          <a:off x="1168400" y="1828800"/>
          <a:ext cx="10051288" cy="4773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50019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60169-995E-4448-B1BA-129532A3D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221672"/>
            <a:ext cx="8610600" cy="1293091"/>
          </a:xfrm>
        </p:spPr>
        <p:txBody>
          <a:bodyPr/>
          <a:lstStyle/>
          <a:p>
            <a:r>
              <a:rPr lang="en-US" b="1" dirty="0"/>
              <a:t>Income Only trusts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A384F-0C98-40C3-A19F-3AC19DE70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267" y="1608667"/>
            <a:ext cx="11226800" cy="5027661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What Is It?</a:t>
            </a:r>
          </a:p>
          <a:p>
            <a:pPr lvl="1"/>
            <a:r>
              <a:rPr lang="en-US" sz="2400" dirty="0"/>
              <a:t>A trust that ONLY allows income to be distributed (so it </a:t>
            </a:r>
            <a:r>
              <a:rPr lang="en-US" sz="2400" b="1" u="sng" dirty="0"/>
              <a:t>protects</a:t>
            </a:r>
            <a:r>
              <a:rPr lang="en-US" sz="2400" b="1" dirty="0"/>
              <a:t> </a:t>
            </a:r>
            <a:r>
              <a:rPr lang="en-US" sz="2400" b="1" u="sng" dirty="0"/>
              <a:t>assets</a:t>
            </a:r>
            <a:r>
              <a:rPr lang="en-US" sz="2400" dirty="0"/>
              <a:t>)</a:t>
            </a:r>
          </a:p>
          <a:p>
            <a:r>
              <a:rPr lang="en-US" sz="2400" dirty="0"/>
              <a:t>Who Usually Uses Them?</a:t>
            </a:r>
          </a:p>
          <a:p>
            <a:pPr lvl="1"/>
            <a:r>
              <a:rPr lang="en-US" sz="2400" dirty="0"/>
              <a:t>Aging individuals </a:t>
            </a:r>
          </a:p>
          <a:p>
            <a:pPr lvl="1"/>
            <a:r>
              <a:rPr lang="en-US" sz="2400" dirty="0"/>
              <a:t>Modest assets who want to protect what they have </a:t>
            </a:r>
          </a:p>
          <a:p>
            <a:pPr lvl="1"/>
            <a:r>
              <a:rPr lang="en-US" sz="2400" dirty="0"/>
              <a:t>Willing to accept Medicaid-level care</a:t>
            </a:r>
          </a:p>
          <a:p>
            <a:r>
              <a:rPr lang="en-US" sz="2400" dirty="0"/>
              <a:t>Special Features, Facts &amp; Functions?</a:t>
            </a:r>
          </a:p>
          <a:p>
            <a:pPr lvl="1"/>
            <a:r>
              <a:rPr lang="en-US" sz="2400" dirty="0"/>
              <a:t>Only income is distributable to Creator</a:t>
            </a:r>
          </a:p>
          <a:p>
            <a:pPr lvl="1"/>
            <a:r>
              <a:rPr lang="en-US" sz="2400" dirty="0"/>
              <a:t>Leaves remaining trust funds to children</a:t>
            </a:r>
          </a:p>
          <a:p>
            <a:r>
              <a:rPr lang="en-US" sz="2400" dirty="0"/>
              <a:t>Best Way to Fund It?</a:t>
            </a:r>
          </a:p>
          <a:p>
            <a:pPr lvl="1"/>
            <a:r>
              <a:rPr lang="en-US" sz="2400" dirty="0"/>
              <a:t>Primary residence</a:t>
            </a:r>
          </a:p>
          <a:p>
            <a:pPr lvl="2"/>
            <a:r>
              <a:rPr lang="en-US" sz="2400" dirty="0">
                <a:sym typeface="Wingdings" panose="05000000000000000000" pitchFamily="2" charset="2"/>
              </a:rPr>
              <a:t>Asset protect  with no need to distribute income</a:t>
            </a:r>
          </a:p>
          <a:p>
            <a:pPr lvl="2"/>
            <a:r>
              <a:rPr lang="en-US" sz="2400" dirty="0">
                <a:sym typeface="Wingdings" panose="05000000000000000000" pitchFamily="2" charset="2"/>
              </a:rPr>
              <a:t>Still get step-up in basis</a:t>
            </a:r>
          </a:p>
          <a:p>
            <a:pPr lvl="2"/>
            <a:r>
              <a:rPr lang="en-US" sz="2400" dirty="0"/>
              <a:t>Still get favorable real estate tax exemptions (“STAR”)</a:t>
            </a:r>
          </a:p>
          <a:p>
            <a:pPr lvl="1"/>
            <a:r>
              <a:rPr lang="en-US" sz="2400" dirty="0"/>
              <a:t>With assets that donor only requires income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9705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7F94C5-0B28-44CC-837E-2707C50C4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1639" y="503238"/>
            <a:ext cx="7584707" cy="9906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b="1" dirty="0"/>
              <a:t>Pooled income trust: Medicaid Recipient’s Money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D6AE971-6F5E-4098-87E5-51E2B0731F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7657980"/>
              </p:ext>
            </p:extLst>
          </p:nvPr>
        </p:nvGraphicFramePr>
        <p:xfrm>
          <a:off x="1051560" y="1728216"/>
          <a:ext cx="9760373" cy="46265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637810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CCD56-3216-4D62-B87E-AFA06B7E1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20073"/>
            <a:ext cx="8610600" cy="1487055"/>
          </a:xfrm>
        </p:spPr>
        <p:txBody>
          <a:bodyPr/>
          <a:lstStyle/>
          <a:p>
            <a:r>
              <a:rPr lang="en-US" b="1" dirty="0"/>
              <a:t>Pooled income trusts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3167A-3422-46C1-9A85-0C36D5C5F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11049000" cy="5143900"/>
          </a:xfrm>
        </p:spPr>
        <p:txBody>
          <a:bodyPr>
            <a:normAutofit/>
          </a:bodyPr>
          <a:lstStyle/>
          <a:p>
            <a:r>
              <a:rPr lang="en-US" dirty="0"/>
              <a:t>What Is It?</a:t>
            </a:r>
          </a:p>
          <a:p>
            <a:pPr lvl="1"/>
            <a:r>
              <a:rPr lang="en-US" dirty="0"/>
              <a:t>Not For Profit [“NFP”] Trust &amp; Trustee</a:t>
            </a:r>
          </a:p>
          <a:p>
            <a:pPr lvl="1"/>
            <a:r>
              <a:rPr lang="en-US" dirty="0"/>
              <a:t>Accepts lump sums &amp; Medicaid recipient’s “spend down”</a:t>
            </a:r>
          </a:p>
          <a:p>
            <a:pPr lvl="1"/>
            <a:r>
              <a:rPr lang="en-US" dirty="0"/>
              <a:t>Beneficiary (or POA) forward bills</a:t>
            </a:r>
          </a:p>
          <a:p>
            <a:pPr lvl="1"/>
            <a:r>
              <a:rPr lang="en-US" dirty="0"/>
              <a:t>NFP pays qualified bills</a:t>
            </a:r>
          </a:p>
          <a:p>
            <a:r>
              <a:rPr lang="en-US" dirty="0"/>
              <a:t>Who Usually Uses Them?</a:t>
            </a:r>
          </a:p>
          <a:p>
            <a:pPr lvl="1"/>
            <a:r>
              <a:rPr lang="en-US" dirty="0"/>
              <a:t>People on Medicaid with too much income</a:t>
            </a:r>
          </a:p>
          <a:p>
            <a:pPr lvl="1"/>
            <a:r>
              <a:rPr lang="en-US" dirty="0"/>
              <a:t>Often any age (but increasingly the elderly)</a:t>
            </a:r>
          </a:p>
          <a:p>
            <a:r>
              <a:rPr lang="en-US" dirty="0"/>
              <a:t>Special Features, Facts &amp; Functions?</a:t>
            </a:r>
          </a:p>
          <a:p>
            <a:pPr lvl="1"/>
            <a:r>
              <a:rPr lang="en-US" dirty="0"/>
              <a:t>Keeps remaining funds when beneficiary dies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 Spend this money BEFORE money in 3</a:t>
            </a:r>
            <a:r>
              <a:rPr lang="en-US" baseline="30000" dirty="0">
                <a:sym typeface="Wingdings" panose="05000000000000000000" pitchFamily="2" charset="2"/>
              </a:rPr>
              <a:t>rd</a:t>
            </a:r>
            <a:r>
              <a:rPr lang="en-US" dirty="0">
                <a:sym typeface="Wingdings" panose="05000000000000000000" pitchFamily="2" charset="2"/>
              </a:rPr>
              <a:t> party trusts</a:t>
            </a:r>
            <a:endParaRPr lang="en-US" dirty="0"/>
          </a:p>
          <a:p>
            <a:r>
              <a:rPr lang="en-US" dirty="0"/>
              <a:t>Best Way to Fund It?</a:t>
            </a:r>
          </a:p>
          <a:p>
            <a:pPr lvl="1"/>
            <a:r>
              <a:rPr lang="en-US" dirty="0"/>
              <a:t>Excess income, NOT assets, because the NFP receives left-over money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 NO CHOICE as to investments – just cash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1093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drawing of a cartoon character&#10;&#10;Description generated with high confidence">
            <a:extLst>
              <a:ext uri="{FF2B5EF4-FFF2-40B4-BE49-F238E27FC236}">
                <a16:creationId xmlns:a16="http://schemas.microsoft.com/office/drawing/2014/main" id="{618AE341-DA2E-41E9-AA71-858A121847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21" y="2501159"/>
            <a:ext cx="4415158" cy="341092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7571095-1B25-4370-97A3-53D42AAEE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en-US" b="1"/>
              <a:t>Scenario 1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8C72-279C-43B7-85FA-D6C92F9CF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600" y="2194560"/>
            <a:ext cx="5816600" cy="4024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UTMA from parent to now-adult child ($28,000)--do funds need to be transferred to trust or can it just pay bills directly?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b="1" u="sng" dirty="0"/>
              <a:t>REMEMBER: We are dealing with Medicaid!</a:t>
            </a:r>
          </a:p>
          <a:p>
            <a:r>
              <a:rPr lang="en-US" dirty="0"/>
              <a:t>What are the issues?</a:t>
            </a:r>
          </a:p>
          <a:p>
            <a:r>
              <a:rPr lang="en-US" dirty="0"/>
              <a:t>What types of trust(s) should you use?</a:t>
            </a:r>
          </a:p>
          <a:p>
            <a:pPr lvl="1"/>
            <a:r>
              <a:rPr lang="en-US" i="1"/>
              <a:t>HINT: An UTMA becomes property of a beneficiary at 21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5966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71095-1B25-4370-97A3-53D42AAEE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en-US" b="1" dirty="0"/>
              <a:t>Scenario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8C72-279C-43B7-85FA-D6C92F9CF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057402"/>
            <a:ext cx="10701528" cy="41612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Medical malpractice settlement proceeds ($100,000)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b="1" u="sng" dirty="0"/>
              <a:t>REMEMBER: We are dealing with Medicaid!</a:t>
            </a:r>
          </a:p>
          <a:p>
            <a:r>
              <a:rPr lang="en-US" dirty="0"/>
              <a:t>What are the issues?</a:t>
            </a:r>
          </a:p>
          <a:p>
            <a:r>
              <a:rPr lang="en-US" dirty="0"/>
              <a:t>What types of trust(s) should you use?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6472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girl wearing a hat and smiling at the camera&#10;&#10;Description generated with very high confidence">
            <a:extLst>
              <a:ext uri="{FF2B5EF4-FFF2-40B4-BE49-F238E27FC236}">
                <a16:creationId xmlns:a16="http://schemas.microsoft.com/office/drawing/2014/main" id="{AD3C5402-E1CD-4D01-B102-B99B9F405CD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1" r="14291" b="1"/>
          <a:stretch/>
        </p:blipFill>
        <p:spPr>
          <a:xfrm>
            <a:off x="6985000" y="2501159"/>
            <a:ext cx="4521200" cy="341092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7571095-1B25-4370-97A3-53D42AAEE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en-US" b="1" dirty="0"/>
              <a:t>Scenario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8C72-279C-43B7-85FA-D6C92F9CF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94560"/>
            <a:ext cx="5816600" cy="4024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Grandmother wants to leave a small inheritance($30,000)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b="1" u="sng" dirty="0"/>
              <a:t>REMEMBER: We are dealing with Medicaid!</a:t>
            </a:r>
          </a:p>
          <a:p>
            <a:r>
              <a:rPr lang="en-US" dirty="0"/>
              <a:t>What are the issues?</a:t>
            </a:r>
          </a:p>
          <a:p>
            <a:r>
              <a:rPr lang="en-US" dirty="0"/>
              <a:t>What types of trust(s) should you use?</a:t>
            </a:r>
          </a:p>
          <a:p>
            <a:pPr lvl="1"/>
            <a:r>
              <a:rPr lang="en-US" i="1" dirty="0"/>
              <a:t>HINT: grandma is still alive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5818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71095-1B25-4370-97A3-53D42AAEE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Scenario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8C72-279C-43B7-85FA-D6C92F9CF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267" y="1972734"/>
            <a:ext cx="11065933" cy="4245952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Personal savings ($50,000)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b="1" u="sng" dirty="0"/>
              <a:t>REMEMBER: We are dealing with Medicaid!</a:t>
            </a:r>
          </a:p>
          <a:p>
            <a:r>
              <a:rPr lang="en-US" dirty="0"/>
              <a:t>What are the issues?</a:t>
            </a:r>
          </a:p>
          <a:p>
            <a:r>
              <a:rPr lang="en-US" dirty="0"/>
              <a:t>What types of trust(s) should you use?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8995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71095-1B25-4370-97A3-53D42AAEE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/>
          <a:lstStyle/>
          <a:p>
            <a:r>
              <a:rPr lang="en-US" b="1"/>
              <a:t>Scenario 5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8C72-279C-43B7-85FA-D6C92F9CF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667" y="1998134"/>
            <a:ext cx="11167533" cy="4220552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Pension income of individual in need of Medicaid ($1,400/mo.)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b="1" u="sng" dirty="0"/>
              <a:t>REMEMBER: We are dealing with Medicaid!</a:t>
            </a:r>
          </a:p>
          <a:p>
            <a:r>
              <a:rPr lang="en-US" dirty="0"/>
              <a:t>What are the issues?</a:t>
            </a:r>
          </a:p>
          <a:p>
            <a:r>
              <a:rPr lang="en-US" dirty="0"/>
              <a:t>What types of trust(s) should you use?</a:t>
            </a:r>
          </a:p>
          <a:p>
            <a:pPr lvl="1"/>
            <a:r>
              <a:rPr lang="en-US" i="1" dirty="0"/>
              <a:t>HINT: This is an income issue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0649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71095-1B25-4370-97A3-53D42AAEE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Test question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8C72-279C-43B7-85FA-D6C92F9CF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333" y="2057402"/>
            <a:ext cx="11082867" cy="416128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which program can there be a look-back on transfers?</a:t>
            </a:r>
          </a:p>
          <a:p>
            <a:pPr marL="457200" lvl="1" indent="0">
              <a:buNone/>
            </a:pPr>
            <a:r>
              <a:rPr lang="en-US" dirty="0"/>
              <a:t>a. Medicare</a:t>
            </a:r>
          </a:p>
          <a:p>
            <a:pPr marL="457200" lvl="1" indent="0">
              <a:buNone/>
            </a:pPr>
            <a:r>
              <a:rPr lang="en-US" dirty="0"/>
              <a:t>b. Medicaid</a:t>
            </a:r>
          </a:p>
          <a:p>
            <a:pPr marL="457200" lvl="1" indent="0">
              <a:buNone/>
            </a:pPr>
            <a:r>
              <a:rPr lang="en-US" dirty="0"/>
              <a:t>c. Both Medicare and Medicaid</a:t>
            </a:r>
          </a:p>
          <a:p>
            <a:pPr marL="457200" lvl="1" indent="0">
              <a:buNone/>
            </a:pPr>
            <a:r>
              <a:rPr lang="en-US" dirty="0"/>
              <a:t>d. Neither Medicare nor Medicaid</a:t>
            </a:r>
          </a:p>
        </p:txBody>
      </p:sp>
    </p:spTree>
    <p:extLst>
      <p:ext uri="{BB962C8B-B14F-4D97-AF65-F5344CB8AC3E}">
        <p14:creationId xmlns:p14="http://schemas.microsoft.com/office/powerpoint/2010/main" val="2065694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>
            <a:extLst>
              <a:ext uri="{FF2B5EF4-FFF2-40B4-BE49-F238E27FC236}">
                <a16:creationId xmlns:a16="http://schemas.microsoft.com/office/drawing/2014/main" id="{88148459-CE77-4791-A903-2F1D2CDF3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6314" y="463357"/>
            <a:ext cx="8153400" cy="1378819"/>
          </a:xfrm>
        </p:spPr>
        <p:txBody>
          <a:bodyPr>
            <a:normAutofit/>
          </a:bodyPr>
          <a:lstStyle/>
          <a:p>
            <a:pPr algn="ctr"/>
            <a:r>
              <a:rPr lang="en-US" altLang="en-US" b="1" u="sng" dirty="0"/>
              <a:t>Entitlement</a:t>
            </a:r>
            <a:r>
              <a:rPr lang="en-US" altLang="en-US" b="1" dirty="0"/>
              <a:t> v. </a:t>
            </a:r>
            <a:r>
              <a:rPr lang="en-US" altLang="en-US" b="1" u="sng" dirty="0"/>
              <a:t>Needs Based </a:t>
            </a:r>
            <a:r>
              <a:rPr lang="en-US" altLang="en-US" b="1" dirty="0"/>
              <a:t>Government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4904A-0C62-426B-8595-0FE904CF6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627" y="1058239"/>
            <a:ext cx="11384699" cy="5691882"/>
          </a:xfrm>
        </p:spPr>
        <p:txBody>
          <a:bodyPr>
            <a:normAutofit fontScale="92500"/>
          </a:bodyPr>
          <a:lstStyle/>
          <a:p>
            <a:pPr marL="109728" indent="0">
              <a:buNone/>
              <a:defRPr/>
            </a:pPr>
            <a:endParaRPr lang="en-US" sz="1000" dirty="0"/>
          </a:p>
          <a:p>
            <a:pPr>
              <a:defRPr/>
            </a:pPr>
            <a:r>
              <a:rPr lang="en-US" sz="2600" b="1" u="sng" dirty="0"/>
              <a:t>SSDI</a:t>
            </a:r>
            <a:r>
              <a:rPr lang="en-US" sz="2600" dirty="0"/>
              <a:t> and </a:t>
            </a:r>
            <a:r>
              <a:rPr lang="en-US" sz="2600" b="1" u="sng" dirty="0"/>
              <a:t>MEDICARE</a:t>
            </a:r>
            <a:r>
              <a:rPr lang="en-US" sz="2600" dirty="0"/>
              <a:t>:</a:t>
            </a:r>
          </a:p>
          <a:p>
            <a:pPr lvl="1">
              <a:defRPr/>
            </a:pPr>
            <a:r>
              <a:rPr lang="en-US" sz="2600" dirty="0"/>
              <a:t>“</a:t>
            </a:r>
            <a:r>
              <a:rPr lang="en-US" sz="2600" b="1" dirty="0"/>
              <a:t>Entitlement Programs</a:t>
            </a:r>
            <a:r>
              <a:rPr lang="en-US" sz="2600" dirty="0"/>
              <a:t>” – you paid for it, you get it</a:t>
            </a:r>
          </a:p>
          <a:p>
            <a:pPr lvl="1">
              <a:defRPr/>
            </a:pPr>
            <a:r>
              <a:rPr lang="en-US" sz="2600" dirty="0"/>
              <a:t>Separately withdrawn from your paycheck: 15.3%</a:t>
            </a:r>
          </a:p>
          <a:p>
            <a:pPr lvl="2">
              <a:defRPr/>
            </a:pPr>
            <a:r>
              <a:rPr lang="en-US" sz="2600" dirty="0"/>
              <a:t>You pay half, your employer pays half</a:t>
            </a:r>
          </a:p>
          <a:p>
            <a:pPr lvl="2">
              <a:defRPr/>
            </a:pPr>
            <a:r>
              <a:rPr lang="en-US" sz="2600" dirty="0"/>
              <a:t>6.20% for Social Security, 1.45% for Medicare</a:t>
            </a:r>
          </a:p>
          <a:p>
            <a:pPr lvl="2">
              <a:defRPr/>
            </a:pPr>
            <a:r>
              <a:rPr lang="en-US" sz="2600" dirty="0"/>
              <a:t>You must “pay in” for 40 working quarters</a:t>
            </a:r>
          </a:p>
          <a:p>
            <a:pPr marL="173736" lvl="1" indent="0">
              <a:buNone/>
              <a:defRPr/>
            </a:pPr>
            <a:endParaRPr lang="en-US" sz="1700" dirty="0"/>
          </a:p>
          <a:p>
            <a:pPr>
              <a:defRPr/>
            </a:pPr>
            <a:r>
              <a:rPr lang="en-US" sz="2600" b="1" u="sng" dirty="0"/>
              <a:t>SSI</a:t>
            </a:r>
            <a:r>
              <a:rPr lang="en-US" sz="2600" dirty="0"/>
              <a:t> and </a:t>
            </a:r>
            <a:r>
              <a:rPr lang="en-US" sz="2600" b="1" u="sng" dirty="0"/>
              <a:t>MEDICAID</a:t>
            </a:r>
            <a:r>
              <a:rPr lang="en-US" sz="2600" dirty="0"/>
              <a:t>:</a:t>
            </a:r>
          </a:p>
          <a:p>
            <a:pPr lvl="1">
              <a:defRPr/>
            </a:pPr>
            <a:r>
              <a:rPr lang="en-US" sz="2600" dirty="0"/>
              <a:t>“</a:t>
            </a:r>
            <a:r>
              <a:rPr lang="en-US" sz="2600" b="1" dirty="0"/>
              <a:t>Needs Based Programs</a:t>
            </a:r>
            <a:r>
              <a:rPr lang="en-US" sz="2600" dirty="0"/>
              <a:t>”</a:t>
            </a:r>
            <a:endParaRPr lang="en-US" sz="2600" b="1" u="sng" dirty="0">
              <a:highlight>
                <a:srgbClr val="FFFF00"/>
              </a:highlight>
            </a:endParaRPr>
          </a:p>
          <a:p>
            <a:pPr lvl="2">
              <a:defRPr/>
            </a:pPr>
            <a:r>
              <a:rPr lang="en-US" sz="2600" dirty="0"/>
              <a:t>(1) Must have the physical / mental need</a:t>
            </a:r>
          </a:p>
          <a:p>
            <a:pPr lvl="2">
              <a:defRPr/>
            </a:pPr>
            <a:r>
              <a:rPr lang="en-US" sz="2600" dirty="0"/>
              <a:t>(2) “Means Tested”: must meet asset &amp; income limits</a:t>
            </a:r>
          </a:p>
          <a:p>
            <a:pPr lvl="1">
              <a:defRPr/>
            </a:pPr>
            <a:r>
              <a:rPr lang="en-US" sz="2600" dirty="0"/>
              <a:t>Comes out of your general income tax dollars</a:t>
            </a:r>
          </a:p>
          <a:p>
            <a:pPr lvl="2">
              <a:defRPr/>
            </a:pPr>
            <a:r>
              <a:rPr lang="en-US" sz="2400" dirty="0"/>
              <a:t>You did not pay for it for 40+ quarters</a:t>
            </a:r>
          </a:p>
          <a:p>
            <a:pPr lvl="2">
              <a:defRPr/>
            </a:pPr>
            <a:r>
              <a:rPr lang="en-US" sz="2400" dirty="0">
                <a:highlight>
                  <a:srgbClr val="FFFF00"/>
                </a:highlight>
                <a:sym typeface="Wingdings" panose="05000000000000000000" pitchFamily="2" charset="2"/>
              </a:rPr>
              <a:t> </a:t>
            </a:r>
            <a:r>
              <a:rPr lang="en-US" sz="2400" b="1" u="sng" dirty="0">
                <a:highlight>
                  <a:srgbClr val="FFFF00"/>
                </a:highlight>
                <a:sym typeface="Wingdings" panose="05000000000000000000" pitchFamily="2" charset="2"/>
              </a:rPr>
              <a:t>RESTRICTIONS APPLY</a:t>
            </a:r>
            <a:r>
              <a:rPr lang="en-US" sz="2400" b="1" dirty="0">
                <a:highlight>
                  <a:srgbClr val="FFFF00"/>
                </a:highlight>
                <a:sym typeface="Wingdings" panose="05000000000000000000" pitchFamily="2" charset="2"/>
              </a:rPr>
              <a:t>: That’s why we use </a:t>
            </a:r>
            <a:r>
              <a:rPr lang="en-US" sz="2400" b="1" u="sng" dirty="0">
                <a:highlight>
                  <a:srgbClr val="FFFF00"/>
                </a:highlight>
                <a:sym typeface="Wingdings" panose="05000000000000000000" pitchFamily="2" charset="2"/>
              </a:rPr>
              <a:t>Trusts</a:t>
            </a:r>
            <a:r>
              <a:rPr lang="en-US" sz="2400" b="1" dirty="0">
                <a:highlight>
                  <a:srgbClr val="FFFF00"/>
                </a:highlight>
                <a:sym typeface="Wingdings" panose="05000000000000000000" pitchFamily="2" charset="2"/>
              </a:rPr>
              <a:t> (to minimize restrictions)</a:t>
            </a:r>
            <a:endParaRPr lang="en-US" sz="2400" u="sng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512345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71095-1B25-4370-97A3-53D42AAEE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Test question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8C72-279C-43B7-85FA-D6C92F9CF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057402"/>
            <a:ext cx="11125200" cy="416128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Into which trusts ca a beneficiary's excess income be transferred? (Circle all that apply.)</a:t>
            </a:r>
          </a:p>
          <a:p>
            <a:pPr marL="457200" lvl="1" indent="0">
              <a:buNone/>
            </a:pPr>
            <a:r>
              <a:rPr lang="en-US" dirty="0"/>
              <a:t>a. 1st party SNT</a:t>
            </a:r>
          </a:p>
          <a:p>
            <a:pPr marL="457200" lvl="1" indent="0">
              <a:buNone/>
            </a:pPr>
            <a:r>
              <a:rPr lang="en-US" dirty="0"/>
              <a:t>b. 3rd party SNT</a:t>
            </a:r>
          </a:p>
          <a:p>
            <a:pPr marL="457200" lvl="1" indent="0">
              <a:buNone/>
            </a:pPr>
            <a:r>
              <a:rPr lang="en-US" dirty="0"/>
              <a:t>c. Income-only Trust</a:t>
            </a:r>
          </a:p>
          <a:p>
            <a:pPr marL="457200" lvl="1" indent="0">
              <a:buNone/>
            </a:pPr>
            <a:r>
              <a:rPr lang="en-US" dirty="0"/>
              <a:t>d. Pooled Income Trust</a:t>
            </a:r>
          </a:p>
        </p:txBody>
      </p:sp>
    </p:spTree>
    <p:extLst>
      <p:ext uri="{BB962C8B-B14F-4D97-AF65-F5344CB8AC3E}">
        <p14:creationId xmlns:p14="http://schemas.microsoft.com/office/powerpoint/2010/main" val="5512890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generated with high confidence">
            <a:extLst>
              <a:ext uri="{FF2B5EF4-FFF2-40B4-BE49-F238E27FC236}">
                <a16:creationId xmlns:a16="http://schemas.microsoft.com/office/drawing/2014/main" id="{F421297F-8885-4D94-9F84-4CEBB278D1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1238" y="1659923"/>
            <a:ext cx="3644962" cy="364496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7571095-1B25-4370-97A3-53D42AAEE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60" y="764373"/>
            <a:ext cx="6832600" cy="1293028"/>
          </a:xfrm>
        </p:spPr>
        <p:txBody>
          <a:bodyPr>
            <a:normAutofit/>
          </a:bodyPr>
          <a:lstStyle/>
          <a:p>
            <a:r>
              <a:rPr lang="en-US" b="1" dirty="0"/>
              <a:t>Test question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8C72-279C-43B7-85FA-D6C92F9CF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760" y="2194560"/>
            <a:ext cx="6832600" cy="4024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Which kind of trust can be established for a client over the age of 65? (Circle all that apply.)</a:t>
            </a:r>
          </a:p>
          <a:p>
            <a:pPr marL="457200" lvl="1" indent="0">
              <a:buNone/>
            </a:pPr>
            <a:r>
              <a:rPr lang="en-US" dirty="0"/>
              <a:t>a. 1st party SNT</a:t>
            </a:r>
          </a:p>
          <a:p>
            <a:pPr marL="457200" lvl="1" indent="0">
              <a:buNone/>
            </a:pPr>
            <a:r>
              <a:rPr lang="en-US" dirty="0"/>
              <a:t>b. 3rd party SNT</a:t>
            </a:r>
          </a:p>
          <a:p>
            <a:pPr marL="457200" lvl="1" indent="0">
              <a:buNone/>
            </a:pPr>
            <a:r>
              <a:rPr lang="en-US" dirty="0"/>
              <a:t>c. Income-only Trust</a:t>
            </a:r>
          </a:p>
          <a:p>
            <a:pPr marL="457200" lvl="1" indent="0">
              <a:buNone/>
            </a:pPr>
            <a:r>
              <a:rPr lang="en-US" dirty="0"/>
              <a:t>d. Pooled Income Trust</a:t>
            </a:r>
          </a:p>
        </p:txBody>
      </p:sp>
    </p:spTree>
    <p:extLst>
      <p:ext uri="{BB962C8B-B14F-4D97-AF65-F5344CB8AC3E}">
        <p14:creationId xmlns:p14="http://schemas.microsoft.com/office/powerpoint/2010/main" val="26809518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71095-1B25-4370-97A3-53D42AAEE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Test question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8C72-279C-43B7-85FA-D6C92F9CF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Who receives "leftover" assets in a Pooled Income Trust after a beneficiary passes away?</a:t>
            </a:r>
          </a:p>
          <a:p>
            <a:pPr marL="457200" lvl="1" indent="0">
              <a:buNone/>
            </a:pPr>
            <a:r>
              <a:rPr lang="en-US" dirty="0"/>
              <a:t>a. To the beneficiary listed on the trust document.</a:t>
            </a:r>
          </a:p>
          <a:p>
            <a:pPr marL="457200" lvl="1" indent="0">
              <a:buNone/>
            </a:pPr>
            <a:r>
              <a:rPr lang="en-US" dirty="0"/>
              <a:t>b. To the beneficiary listed in the individual's last will and testament.</a:t>
            </a:r>
          </a:p>
          <a:p>
            <a:pPr marL="457200" lvl="1" indent="0">
              <a:buNone/>
            </a:pPr>
            <a:r>
              <a:rPr lang="en-US" dirty="0"/>
              <a:t>c. To the government. </a:t>
            </a:r>
          </a:p>
          <a:p>
            <a:pPr marL="457200" lvl="1" indent="0">
              <a:buNone/>
            </a:pPr>
            <a:r>
              <a:rPr lang="en-US" dirty="0"/>
              <a:t>d. To the not-for-profit running the PIT</a:t>
            </a:r>
          </a:p>
        </p:txBody>
      </p:sp>
    </p:spTree>
    <p:extLst>
      <p:ext uri="{BB962C8B-B14F-4D97-AF65-F5344CB8AC3E}">
        <p14:creationId xmlns:p14="http://schemas.microsoft.com/office/powerpoint/2010/main" val="3424997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938B8-6D6B-4C2E-B267-85507EA29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9636" y="318498"/>
            <a:ext cx="8896564" cy="1602770"/>
          </a:xfrm>
        </p:spPr>
        <p:txBody>
          <a:bodyPr/>
          <a:lstStyle/>
          <a:p>
            <a:r>
              <a:rPr lang="en-US" b="1" dirty="0"/>
              <a:t> (some) Types of Social Security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2B325E9-E36C-49F7-8D65-F0F1807F49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9497070"/>
              </p:ext>
            </p:extLst>
          </p:nvPr>
        </p:nvGraphicFramePr>
        <p:xfrm>
          <a:off x="470899" y="1356189"/>
          <a:ext cx="11250202" cy="515112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2511022">
                  <a:extLst>
                    <a:ext uri="{9D8B030D-6E8A-4147-A177-3AD203B41FA5}">
                      <a16:colId xmlns:a16="http://schemas.microsoft.com/office/drawing/2014/main" val="899080588"/>
                    </a:ext>
                  </a:extLst>
                </a:gridCol>
                <a:gridCol w="2629567">
                  <a:extLst>
                    <a:ext uri="{9D8B030D-6E8A-4147-A177-3AD203B41FA5}">
                      <a16:colId xmlns:a16="http://schemas.microsoft.com/office/drawing/2014/main" val="4109290738"/>
                    </a:ext>
                  </a:extLst>
                </a:gridCol>
                <a:gridCol w="3123379">
                  <a:extLst>
                    <a:ext uri="{9D8B030D-6E8A-4147-A177-3AD203B41FA5}">
                      <a16:colId xmlns:a16="http://schemas.microsoft.com/office/drawing/2014/main" val="3480108710"/>
                    </a:ext>
                  </a:extLst>
                </a:gridCol>
                <a:gridCol w="2986234">
                  <a:extLst>
                    <a:ext uri="{9D8B030D-6E8A-4147-A177-3AD203B41FA5}">
                      <a16:colId xmlns:a16="http://schemas.microsoft.com/office/drawing/2014/main" val="3279341071"/>
                    </a:ext>
                  </a:extLst>
                </a:gridCol>
              </a:tblGrid>
              <a:tr h="7389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Social Security (Retirement)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Social Security Disability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Supplemental Security Income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2344178"/>
                  </a:ext>
                </a:extLst>
              </a:tr>
              <a:tr h="354707">
                <a:tc>
                  <a:txBody>
                    <a:bodyPr/>
                    <a:lstStyle/>
                    <a:p>
                      <a:r>
                        <a:rPr lang="en-US" b="1" dirty="0"/>
                        <a:t>Who receives it?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Retired &amp; Ages 62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Disabled (Ages &lt; 65)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Disabled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604345"/>
                  </a:ext>
                </a:extLst>
              </a:tr>
              <a:tr h="620737">
                <a:tc>
                  <a:txBody>
                    <a:bodyPr/>
                    <a:lstStyle/>
                    <a:p>
                      <a:r>
                        <a:rPr lang="en-US" b="1" dirty="0"/>
                        <a:t>How long have they paid Social Sec?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40+ Quarters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40+ Quarters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&lt; 40 Quarters (sometimes not at all)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416229"/>
                  </a:ext>
                </a:extLst>
              </a:tr>
              <a:tr h="1418827">
                <a:tc>
                  <a:txBody>
                    <a:bodyPr/>
                    <a:lstStyle/>
                    <a:p>
                      <a:r>
                        <a:rPr lang="en-US" b="1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Healthy retired grandparent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Disabled person now older than 64 who was on SSDI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Disabled long-time worker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Disabled 19 year old with autism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Disabled 68 year old who never worked 40 quarters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250801"/>
                  </a:ext>
                </a:extLst>
              </a:tr>
              <a:tr h="620737">
                <a:tc>
                  <a:txBody>
                    <a:bodyPr/>
                    <a:lstStyle/>
                    <a:p>
                      <a:r>
                        <a:rPr lang="en-US" b="1" dirty="0"/>
                        <a:t>The BIG Concept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Disability NOT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Disability required AND worked 40+ quarters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b="1" dirty="0"/>
                        <a:t>Disability required AND NOT worked 40+ quarters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22403"/>
                  </a:ext>
                </a:extLst>
              </a:tr>
              <a:tr h="620737">
                <a:tc>
                  <a:txBody>
                    <a:bodyPr/>
                    <a:lstStyle/>
                    <a:p>
                      <a:r>
                        <a:rPr lang="en-US" b="1" dirty="0"/>
                        <a:t>How much do you receive?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Varies based on contributions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b="1" dirty="0"/>
                        <a:t>Varies based on contributions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b="1" dirty="0"/>
                        <a:t>Varies based on your needs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463828"/>
                  </a:ext>
                </a:extLst>
              </a:tr>
              <a:tr h="488707">
                <a:tc>
                  <a:txBody>
                    <a:bodyPr/>
                    <a:lstStyle/>
                    <a:p>
                      <a:r>
                        <a:rPr lang="en-US" b="1" dirty="0"/>
                        <a:t>Limits on Use?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No – spend however you want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No – spend however you want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b="1" dirty="0"/>
                        <a:t>Yes: Some MUST be spent on food &amp; housing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611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4328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sign&#10;&#10;Description generated with high confidence">
            <a:extLst>
              <a:ext uri="{FF2B5EF4-FFF2-40B4-BE49-F238E27FC236}">
                <a16:creationId xmlns:a16="http://schemas.microsoft.com/office/drawing/2014/main" id="{39F1C49A-B7F1-4E6A-982C-D61C699127E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29" r="3" b="3"/>
          <a:stretch/>
        </p:blipFill>
        <p:spPr>
          <a:xfrm>
            <a:off x="6985000" y="1890445"/>
            <a:ext cx="4521200" cy="4021640"/>
          </a:xfrm>
          <a:prstGeom prst="rect">
            <a:avLst/>
          </a:prstGeom>
        </p:spPr>
      </p:pic>
      <p:sp>
        <p:nvSpPr>
          <p:cNvPr id="15362" name="Title 1">
            <a:extLst>
              <a:ext uri="{FF2B5EF4-FFF2-40B4-BE49-F238E27FC236}">
                <a16:creationId xmlns:a16="http://schemas.microsoft.com/office/drawing/2014/main" id="{FC759912-95DD-4F29-8455-60E1A2AFC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en-US" altLang="en-US" b="1"/>
              <a:t>Social Security Disability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F9C0DDE3-27A9-496D-A3EF-E85BB238F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676" y="1787704"/>
            <a:ext cx="6565187" cy="45925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There are 2 types of Social Security Disability programs:</a:t>
            </a:r>
          </a:p>
          <a:p>
            <a:r>
              <a:rPr lang="en-US" altLang="en-US" sz="2400" b="1" dirty="0"/>
              <a:t>SSDI: </a:t>
            </a:r>
            <a:r>
              <a:rPr lang="en-US" altLang="en-US" sz="2400" dirty="0"/>
              <a:t>“</a:t>
            </a:r>
            <a:r>
              <a:rPr lang="en-US" altLang="en-US" sz="2400" u="sng" dirty="0"/>
              <a:t>Social Security Disability Income</a:t>
            </a:r>
            <a:r>
              <a:rPr lang="en-US" altLang="en-US" sz="2400" dirty="0"/>
              <a:t>”</a:t>
            </a:r>
          </a:p>
          <a:p>
            <a:r>
              <a:rPr lang="en-US" altLang="en-US" sz="2400" b="1" dirty="0"/>
              <a:t>SSI: </a:t>
            </a:r>
            <a:r>
              <a:rPr lang="en-US" altLang="en-US" sz="2400" dirty="0"/>
              <a:t>“</a:t>
            </a:r>
            <a:r>
              <a:rPr lang="en-US" altLang="en-US" sz="2400" u="sng" dirty="0"/>
              <a:t>Supplemental Security Income</a:t>
            </a:r>
            <a:r>
              <a:rPr lang="en-US" altLang="en-US" sz="2400" dirty="0"/>
              <a:t>”</a:t>
            </a:r>
          </a:p>
          <a:p>
            <a:pPr lvl="1"/>
            <a:r>
              <a:rPr lang="en-US" altLang="en-US" sz="2400" b="1" dirty="0">
                <a:sym typeface="Wingdings" panose="05000000000000000000" pitchFamily="2" charset="2"/>
              </a:rPr>
              <a:t> These programs provide </a:t>
            </a:r>
            <a:r>
              <a:rPr lang="en-US" altLang="en-US" sz="2400" b="1" u="sng" dirty="0">
                <a:sym typeface="Wingdings" panose="05000000000000000000" pitchFamily="2" charset="2"/>
              </a:rPr>
              <a:t>$ MONEY $</a:t>
            </a:r>
            <a:endParaRPr lang="en-US" altLang="en-US" sz="2400" b="1" u="sng" dirty="0"/>
          </a:p>
          <a:p>
            <a:pPr lvl="1"/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These are NOT Social Security Retirement</a:t>
            </a:r>
          </a:p>
          <a:p>
            <a:r>
              <a:rPr lang="en-US" altLang="en-US" sz="2400" dirty="0"/>
              <a:t>SSDI eventually reverts to SS Retirement</a:t>
            </a:r>
          </a:p>
          <a:p>
            <a:r>
              <a:rPr lang="en-US" altLang="en-US" sz="2400" dirty="0"/>
              <a:t>SSI does NOT (usually)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795788-EB57-40C4-95DA-B1A531A76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63000" y="381000"/>
            <a:ext cx="2743200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spcAft>
                <a:spcPts val="600"/>
              </a:spcAft>
            </a:pPr>
            <a:fld id="{06BC77C3-0371-4C06-BE6D-75923F44D76F}" type="slidenum">
              <a:rPr lang="en-US" altLang="en-US"/>
              <a:pPr>
                <a:spcAft>
                  <a:spcPts val="600"/>
                </a:spcAft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0069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AEAEC8C-D9BA-4A5C-9208-7EB432548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33" y="457200"/>
            <a:ext cx="8153400" cy="990600"/>
          </a:xfrm>
        </p:spPr>
        <p:txBody>
          <a:bodyPr/>
          <a:lstStyle/>
          <a:p>
            <a:pPr algn="ctr"/>
            <a:r>
              <a:rPr lang="en-US" altLang="en-US" b="1" dirty="0"/>
              <a:t>SSI – “Limited” Disability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92F6BF32-93E5-4F03-8017-87D7C3318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33" y="1366463"/>
            <a:ext cx="10744200" cy="537338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sz="2400" b="1" dirty="0"/>
              <a:t>Paid into SS for LESS than 40 quarters</a:t>
            </a:r>
          </a:p>
          <a:p>
            <a:pPr lvl="1">
              <a:defRPr/>
            </a:pPr>
            <a:r>
              <a:rPr lang="en-US" altLang="en-US" sz="2400" b="1" dirty="0"/>
              <a:t>Max Benefit: $857 / month in 2018</a:t>
            </a:r>
          </a:p>
          <a:p>
            <a:pPr lvl="2">
              <a:defRPr/>
            </a:pPr>
            <a:r>
              <a:rPr lang="en-US" altLang="en-US" sz="2400" b="1" dirty="0"/>
              <a:t>Fed max is $750, NY max is $87</a:t>
            </a:r>
          </a:p>
          <a:p>
            <a:pPr lvl="2">
              <a:defRPr/>
            </a:pPr>
            <a:r>
              <a:rPr lang="en-US" altLang="en-US" sz="2400" b="1" dirty="0"/>
              <a:t>Benefit based on </a:t>
            </a:r>
            <a:r>
              <a:rPr lang="en-US" altLang="en-US" sz="2400" b="1" u="sng" dirty="0"/>
              <a:t>living arrangement</a:t>
            </a:r>
            <a:r>
              <a:rPr lang="en-US" altLang="en-US" sz="2400" b="1" dirty="0"/>
              <a:t> &amp; other income</a:t>
            </a:r>
          </a:p>
          <a:p>
            <a:pPr marL="685800" lvl="2" indent="0">
              <a:buNone/>
              <a:defRPr/>
            </a:pPr>
            <a:endParaRPr lang="en-US" altLang="en-US" sz="2000" b="1" dirty="0"/>
          </a:p>
          <a:p>
            <a:pPr>
              <a:defRPr/>
            </a:pPr>
            <a:r>
              <a:rPr lang="en-US" altLang="en-US" sz="2400" b="1" dirty="0"/>
              <a:t>Limitations: Assets of only $2,000</a:t>
            </a:r>
          </a:p>
          <a:p>
            <a:pPr lvl="2">
              <a:defRPr/>
            </a:pPr>
            <a:r>
              <a:rPr lang="en-US" altLang="en-US" sz="2400" b="1" dirty="0">
                <a:sym typeface="Wingdings" pitchFamily="2" charset="2"/>
              </a:rPr>
              <a:t> Excess must be held in </a:t>
            </a:r>
            <a:r>
              <a:rPr lang="en-US" altLang="en-US" sz="2400" b="1" u="sng" dirty="0">
                <a:sym typeface="Wingdings" pitchFamily="2" charset="2"/>
              </a:rPr>
              <a:t>Supplemental Needs Trust</a:t>
            </a:r>
            <a:endParaRPr lang="en-US" altLang="en-US" sz="2400" b="1" u="sng" dirty="0"/>
          </a:p>
          <a:p>
            <a:pPr marL="0" indent="0">
              <a:buNone/>
              <a:defRPr/>
            </a:pPr>
            <a:endParaRPr lang="en-US" altLang="en-US" sz="2000" b="1" dirty="0"/>
          </a:p>
          <a:p>
            <a:pPr>
              <a:defRPr/>
            </a:pPr>
            <a:r>
              <a:rPr lang="en-US" altLang="en-US" sz="2400" b="1" dirty="0"/>
              <a:t>Spending Requirements</a:t>
            </a:r>
          </a:p>
          <a:p>
            <a:pPr lvl="1">
              <a:defRPr/>
            </a:pPr>
            <a:r>
              <a:rPr lang="en-US" altLang="en-US" sz="2400" b="1" dirty="0"/>
              <a:t>MUST spend some of the money on Food &amp; Clothing</a:t>
            </a:r>
          </a:p>
          <a:p>
            <a:pPr lvl="1">
              <a:defRPr/>
            </a:pPr>
            <a:endParaRPr lang="en-US" altLang="en-US" b="1" dirty="0"/>
          </a:p>
          <a:p>
            <a:pPr>
              <a:defRPr/>
            </a:pPr>
            <a:r>
              <a:rPr lang="en-US" altLang="en-US" sz="2400" b="1" dirty="0">
                <a:sym typeface="Wingdings" pitchFamily="2" charset="2"/>
              </a:rPr>
              <a:t> Automatic </a:t>
            </a:r>
            <a:r>
              <a:rPr lang="en-US" altLang="en-US" sz="2400" b="1" u="sng" dirty="0">
                <a:sym typeface="Wingdings" pitchFamily="2" charset="2"/>
              </a:rPr>
              <a:t>Medicaid</a:t>
            </a:r>
            <a:r>
              <a:rPr lang="en-US" altLang="en-US" sz="2400" b="1" dirty="0">
                <a:sym typeface="Wingdings" pitchFamily="2" charset="2"/>
              </a:rPr>
              <a:t> eligibility </a:t>
            </a:r>
            <a:endParaRPr lang="en-US" altLang="en-US" sz="24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E022C-C16C-417B-BD13-C742BD132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80000"/>
              </a:lnSpc>
            </a:pPr>
            <a:fld id="{7156F608-8FD2-4995-8A7C-2754DDB50553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6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899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672F2A78-A902-4DD1-BF41-AB2AF756A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441325"/>
            <a:ext cx="8153400" cy="990600"/>
          </a:xfrm>
        </p:spPr>
        <p:txBody>
          <a:bodyPr/>
          <a:lstStyle/>
          <a:p>
            <a:pPr algn="ctr"/>
            <a:r>
              <a:rPr lang="en-US" altLang="en-US" b="1" dirty="0"/>
              <a:t>SSDI – “Full” Disability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F43EA662-892C-4931-B42F-4B5B06647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773" y="1431924"/>
            <a:ext cx="11473760" cy="50450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300" b="1" dirty="0"/>
              <a:t>Paid into SS for 40 fiscal quarters</a:t>
            </a:r>
          </a:p>
          <a:p>
            <a:pPr lvl="1"/>
            <a:r>
              <a:rPr lang="en-US" altLang="en-US" sz="2300" b="1" dirty="0"/>
              <a:t>Max Benefit: $2,788 in 2018</a:t>
            </a:r>
          </a:p>
          <a:p>
            <a:pPr lvl="1"/>
            <a:r>
              <a:rPr lang="en-US" altLang="en-US" sz="2300" b="1" dirty="0"/>
              <a:t>Benefit base on </a:t>
            </a:r>
            <a:r>
              <a:rPr lang="en-US" altLang="en-US" sz="2300" b="1" u="sng" dirty="0"/>
              <a:t>income history</a:t>
            </a:r>
          </a:p>
          <a:p>
            <a:pPr lvl="1"/>
            <a:endParaRPr lang="en-US" altLang="en-US" sz="2300" b="1" dirty="0"/>
          </a:p>
          <a:p>
            <a:pPr marL="0" indent="0">
              <a:buNone/>
            </a:pPr>
            <a:r>
              <a:rPr lang="en-US" altLang="en-US" sz="2300" b="1" u="sng" dirty="0"/>
              <a:t>No</a:t>
            </a:r>
            <a:r>
              <a:rPr lang="en-US" altLang="en-US" sz="2300" b="1" dirty="0"/>
              <a:t> limit on how much </a:t>
            </a:r>
            <a:r>
              <a:rPr lang="en-US" altLang="en-US" sz="2300" b="1" u="sng" dirty="0"/>
              <a:t>assets</a:t>
            </a:r>
            <a:r>
              <a:rPr lang="en-US" altLang="en-US" sz="2300" b="1" dirty="0"/>
              <a:t> you have</a:t>
            </a:r>
          </a:p>
          <a:p>
            <a:pPr marL="0" indent="0">
              <a:buNone/>
            </a:pPr>
            <a:r>
              <a:rPr lang="en-US" altLang="en-US" sz="2300" b="1" u="sng" dirty="0"/>
              <a:t>Income</a:t>
            </a:r>
            <a:r>
              <a:rPr lang="en-US" altLang="en-US" sz="2300" b="1" dirty="0"/>
              <a:t> </a:t>
            </a:r>
            <a:r>
              <a:rPr lang="en-US" altLang="en-US" sz="2300" b="1" u="sng" dirty="0"/>
              <a:t>limits</a:t>
            </a:r>
            <a:r>
              <a:rPr lang="en-US" altLang="en-US" sz="2300" b="1" dirty="0"/>
              <a:t> do apply:</a:t>
            </a:r>
          </a:p>
          <a:p>
            <a:pPr lvl="1"/>
            <a:r>
              <a:rPr lang="en-US" altLang="en-US" sz="2300" b="1" dirty="0"/>
              <a:t>No limit on “passive” income</a:t>
            </a:r>
          </a:p>
          <a:p>
            <a:pPr lvl="1"/>
            <a:r>
              <a:rPr lang="en-US" altLang="en-US" sz="2300" b="1" dirty="0"/>
              <a:t>You can still “earn” &lt; $1,170 / month in income</a:t>
            </a:r>
          </a:p>
          <a:p>
            <a:pPr lvl="1"/>
            <a:endParaRPr lang="en-US" altLang="en-US" sz="2300" b="1" dirty="0"/>
          </a:p>
          <a:p>
            <a:pPr marL="0" indent="0">
              <a:buNone/>
            </a:pPr>
            <a:r>
              <a:rPr lang="en-US" altLang="en-US" sz="2300" b="1" dirty="0"/>
              <a:t>No government requirements how it must be spent</a:t>
            </a:r>
          </a:p>
          <a:p>
            <a:pPr marL="0" indent="0">
              <a:buNone/>
            </a:pPr>
            <a:endParaRPr lang="en-US" altLang="en-US" sz="2300" b="1" dirty="0"/>
          </a:p>
          <a:p>
            <a:pPr marL="0" indent="0">
              <a:buNone/>
            </a:pPr>
            <a:r>
              <a:rPr lang="en-US" altLang="en-US" sz="2300" b="1" dirty="0"/>
              <a:t>TIP: If you are nearing 40 quarters, try to keep working before applying: SSDI has more freedom than SSI (20 of those quarters must be in past 10 years)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4671A3-981F-4072-8647-EEE8C71BB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80000"/>
              </a:lnSpc>
            </a:pPr>
            <a:fld id="{30AEA932-6DDE-49E6-9A6E-1101E002E554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7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pic>
        <p:nvPicPr>
          <p:cNvPr id="16389" name="Picture 5" descr="C:\Users\Gissel\Downloads\ssdi.jpg">
            <a:extLst>
              <a:ext uri="{FF2B5EF4-FFF2-40B4-BE49-F238E27FC236}">
                <a16:creationId xmlns:a16="http://schemas.microsoft.com/office/drawing/2014/main" id="{EBEBDB3D-EFB8-4B65-B4F2-E1A137113A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374" y="1981199"/>
            <a:ext cx="2637409" cy="2849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2188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19F4971D-BA81-48E7-BBA6-C4CDD084A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5509" y="266700"/>
            <a:ext cx="8153400" cy="990600"/>
          </a:xfrm>
        </p:spPr>
        <p:txBody>
          <a:bodyPr/>
          <a:lstStyle/>
          <a:p>
            <a:pPr algn="ctr"/>
            <a:r>
              <a:rPr lang="en-US" altLang="en-US" b="1" dirty="0"/>
              <a:t>Medicare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2602C-6607-4C63-BF9F-07746F0BF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661" y="1371600"/>
            <a:ext cx="11834248" cy="5219700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US" dirty="0"/>
              <a:t>A HEALTH care program: </a:t>
            </a:r>
          </a:p>
          <a:p>
            <a:pPr lvl="1">
              <a:defRPr/>
            </a:pPr>
            <a:r>
              <a:rPr lang="en-US" sz="2200" dirty="0"/>
              <a:t>40 quarter qualification </a:t>
            </a:r>
            <a:r>
              <a:rPr lang="en-US" sz="2200" dirty="0">
                <a:sym typeface="Wingdings" panose="05000000000000000000" pitchFamily="2" charset="2"/>
              </a:rPr>
              <a:t> you can qualify for Medicare 2 years after you are declared disabled (which takes 5 months)</a:t>
            </a:r>
          </a:p>
          <a:p>
            <a:pPr marL="0" indent="0">
              <a:buNone/>
              <a:defRPr/>
            </a:pPr>
            <a:endParaRPr lang="en-US" sz="140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en-US" b="1" u="sng" dirty="0">
                <a:sym typeface="Wingdings" panose="05000000000000000000" pitchFamily="2" charset="2"/>
              </a:rPr>
              <a:t>Parts</a:t>
            </a:r>
          </a:p>
          <a:p>
            <a:pPr>
              <a:defRPr/>
            </a:pPr>
            <a:r>
              <a:rPr lang="en-US" b="1" dirty="0"/>
              <a:t> PART A</a:t>
            </a:r>
            <a:r>
              <a:rPr lang="en-US" dirty="0"/>
              <a:t>: Inpatient Hospital Care</a:t>
            </a:r>
          </a:p>
          <a:p>
            <a:pPr lvl="1">
              <a:defRPr/>
            </a:pPr>
            <a:r>
              <a:rPr lang="en-US" sz="2200" dirty="0"/>
              <a:t>“Eligible” people pay during working years; pay up to $407 per month if “Ineligible”</a:t>
            </a:r>
          </a:p>
          <a:p>
            <a:pPr>
              <a:defRPr/>
            </a:pPr>
            <a:r>
              <a:rPr lang="en-US" dirty="0"/>
              <a:t> </a:t>
            </a:r>
            <a:r>
              <a:rPr lang="en-US" b="1" dirty="0"/>
              <a:t>PART B</a:t>
            </a:r>
            <a:r>
              <a:rPr lang="en-US" dirty="0"/>
              <a:t>: Supplemental Medical Insurance</a:t>
            </a:r>
          </a:p>
          <a:p>
            <a:pPr lvl="1">
              <a:defRPr/>
            </a:pPr>
            <a:r>
              <a:rPr lang="en-US" sz="2200" dirty="0"/>
              <a:t>Pay $104.90 - $335.70 per month</a:t>
            </a:r>
          </a:p>
          <a:p>
            <a:pPr>
              <a:defRPr/>
            </a:pPr>
            <a:r>
              <a:rPr lang="en-US" b="1" dirty="0"/>
              <a:t>PART C</a:t>
            </a:r>
            <a:r>
              <a:rPr lang="en-US" dirty="0"/>
              <a:t>: Managed Care</a:t>
            </a:r>
          </a:p>
          <a:p>
            <a:pPr lvl="1">
              <a:defRPr/>
            </a:pPr>
            <a:r>
              <a:rPr lang="en-US" sz="2200" dirty="0"/>
              <a:t>Cost varies by plan</a:t>
            </a:r>
          </a:p>
          <a:p>
            <a:pPr>
              <a:defRPr/>
            </a:pPr>
            <a:r>
              <a:rPr lang="en-US" b="1" dirty="0"/>
              <a:t> PART D</a:t>
            </a:r>
            <a:r>
              <a:rPr lang="en-US" dirty="0"/>
              <a:t>: Prescription Drug Benefits</a:t>
            </a:r>
          </a:p>
          <a:p>
            <a:pPr lvl="1">
              <a:defRPr/>
            </a:pPr>
            <a:r>
              <a:rPr lang="en-US" sz="2200" dirty="0"/>
              <a:t> $0-$50 per month; cost varies by plan; higher income consumers often pay more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6BD907-6911-4DE9-959F-E528BF02F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80000"/>
              </a:lnSpc>
            </a:pPr>
            <a:fld id="{436FE6CE-E65D-4520-8198-0013F6FB704B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8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664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C90FB-D3CC-4E01-9015-170FEDDB7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9667" y="239440"/>
            <a:ext cx="8610600" cy="1293028"/>
          </a:xfrm>
        </p:spPr>
        <p:txBody>
          <a:bodyPr/>
          <a:lstStyle/>
          <a:p>
            <a:r>
              <a:rPr lang="en-US" b="1" dirty="0"/>
              <a:t>What is Medicaid?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A6ABC-3EFD-4B6C-A1D6-982D8712C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762" y="1838426"/>
            <a:ext cx="11063438" cy="4380260"/>
          </a:xfrm>
        </p:spPr>
        <p:txBody>
          <a:bodyPr>
            <a:normAutofit/>
          </a:bodyPr>
          <a:lstStyle/>
          <a:p>
            <a:r>
              <a:rPr lang="en-US" sz="2800" b="1" u="sng" dirty="0"/>
              <a:t>Medicaid</a:t>
            </a:r>
            <a:r>
              <a:rPr lang="en-US" sz="2800" dirty="0"/>
              <a:t> is:</a:t>
            </a:r>
          </a:p>
          <a:p>
            <a:pPr marL="457200" lvl="1" indent="0">
              <a:buNone/>
            </a:pPr>
            <a:r>
              <a:rPr lang="en-US" sz="2800" dirty="0"/>
              <a:t>(1) a healthcare program </a:t>
            </a:r>
          </a:p>
          <a:p>
            <a:pPr marL="457200" lvl="1" indent="0">
              <a:buNone/>
            </a:pPr>
            <a:r>
              <a:rPr lang="en-US" sz="2800" dirty="0"/>
              <a:t>(2) that assists low-income families or individuals </a:t>
            </a:r>
          </a:p>
          <a:p>
            <a:pPr marL="457200" lvl="1" indent="0">
              <a:buNone/>
            </a:pPr>
            <a:r>
              <a:rPr lang="en-US" sz="2800" dirty="0"/>
              <a:t>(3) in paying for long-term medical and custodial care costs</a:t>
            </a:r>
          </a:p>
          <a:p>
            <a:pPr marL="457200" lvl="1" indent="0">
              <a:buNone/>
            </a:pPr>
            <a:r>
              <a:rPr lang="en-US" sz="2800" dirty="0"/>
              <a:t>(4) a joint program, funded primarily by the federal government </a:t>
            </a:r>
          </a:p>
          <a:p>
            <a:pPr marL="457200" lvl="1" indent="0">
              <a:buNone/>
            </a:pPr>
            <a:r>
              <a:rPr lang="en-US" sz="2800" dirty="0"/>
              <a:t>(5) and run at the state and county level</a:t>
            </a:r>
          </a:p>
          <a:p>
            <a:pPr marL="457200" lvl="1" indent="0">
              <a:buNone/>
            </a:pPr>
            <a:r>
              <a:rPr lang="en-US" sz="2800" dirty="0"/>
              <a:t>(6) where coverage, exemptions and costs may vary.</a:t>
            </a:r>
          </a:p>
        </p:txBody>
      </p:sp>
    </p:spTree>
    <p:extLst>
      <p:ext uri="{BB962C8B-B14F-4D97-AF65-F5344CB8AC3E}">
        <p14:creationId xmlns:p14="http://schemas.microsoft.com/office/powerpoint/2010/main" val="3002057982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1690</TotalTime>
  <Words>2042</Words>
  <Application>Microsoft Office PowerPoint</Application>
  <PresentationFormat>Widescreen</PresentationFormat>
  <Paragraphs>365</Paragraphs>
  <Slides>32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Calibri</vt:lpstr>
      <vt:lpstr>Century Gothic</vt:lpstr>
      <vt:lpstr>Times New Roman</vt:lpstr>
      <vt:lpstr>Tw Cen MT</vt:lpstr>
      <vt:lpstr>Wingdings</vt:lpstr>
      <vt:lpstr>Vapor Trail</vt:lpstr>
      <vt:lpstr>Financial Planning with Different Medicaid-Compliant Trusts</vt:lpstr>
      <vt:lpstr>What are we talking about?</vt:lpstr>
      <vt:lpstr>Entitlement v. Needs Based Government Programs</vt:lpstr>
      <vt:lpstr> (some) Types of Social Security</vt:lpstr>
      <vt:lpstr>Social Security Disability</vt:lpstr>
      <vt:lpstr>SSI – “Limited” Disability</vt:lpstr>
      <vt:lpstr>SSDI – “Full” Disability</vt:lpstr>
      <vt:lpstr>Medicare</vt:lpstr>
      <vt:lpstr>What is Medicaid?</vt:lpstr>
      <vt:lpstr>BUT What is Medicaid?!!? Pays for health care</vt:lpstr>
      <vt:lpstr>Medicaid v. medicare </vt:lpstr>
      <vt:lpstr>Who are we talking about?</vt:lpstr>
      <vt:lpstr>Types of Medicaid trusts</vt:lpstr>
      <vt:lpstr>Medicaid trust comparisons</vt:lpstr>
      <vt:lpstr>SNTs: 1st Party v. 3rd Party</vt:lpstr>
      <vt:lpstr>1st Party SNTs:  Medicaid Recipient’s Money</vt:lpstr>
      <vt:lpstr>Supplemental Needs Trusts: 1st Party</vt:lpstr>
      <vt:lpstr>3rd Party SNTs:  Non-Medicaid Recipient’s Money</vt:lpstr>
      <vt:lpstr>Supplemental Needs Trusts: 3rd Party</vt:lpstr>
      <vt:lpstr>Income only trusts: Medicaid Recipient’s Money</vt:lpstr>
      <vt:lpstr>Income Only trusts</vt:lpstr>
      <vt:lpstr>Pooled income trust: Medicaid Recipient’s Money</vt:lpstr>
      <vt:lpstr>Pooled income trusts</vt:lpstr>
      <vt:lpstr>Scenario 1</vt:lpstr>
      <vt:lpstr>Scenario 2</vt:lpstr>
      <vt:lpstr>Scenario 3</vt:lpstr>
      <vt:lpstr>Scenario 4</vt:lpstr>
      <vt:lpstr>Scenario 5</vt:lpstr>
      <vt:lpstr>Test question 1</vt:lpstr>
      <vt:lpstr>Test question 2</vt:lpstr>
      <vt:lpstr>Test question 3</vt:lpstr>
      <vt:lpstr>Test question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Planning with Different Medicaid-Compliant Trusts</dc:title>
  <dc:creator>Dan Timins</dc:creator>
  <cp:lastModifiedBy>Dan Timins</cp:lastModifiedBy>
  <cp:revision>57</cp:revision>
  <dcterms:created xsi:type="dcterms:W3CDTF">2018-02-03T00:23:56Z</dcterms:created>
  <dcterms:modified xsi:type="dcterms:W3CDTF">2018-02-17T16:57:06Z</dcterms:modified>
</cp:coreProperties>
</file>