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1"/>
  </p:notesMasterIdLst>
  <p:sldIdLst>
    <p:sldId id="256" r:id="rId2"/>
    <p:sldId id="289" r:id="rId3"/>
    <p:sldId id="257" r:id="rId4"/>
    <p:sldId id="291" r:id="rId5"/>
    <p:sldId id="281" r:id="rId6"/>
    <p:sldId id="290" r:id="rId7"/>
    <p:sldId id="288" r:id="rId8"/>
    <p:sldId id="282" r:id="rId9"/>
    <p:sldId id="342" r:id="rId10"/>
    <p:sldId id="283" r:id="rId11"/>
    <p:sldId id="284" r:id="rId12"/>
    <p:sldId id="285" r:id="rId13"/>
    <p:sldId id="268" r:id="rId14"/>
    <p:sldId id="269" r:id="rId15"/>
    <p:sldId id="258" r:id="rId16"/>
    <p:sldId id="259" r:id="rId17"/>
    <p:sldId id="261" r:id="rId18"/>
    <p:sldId id="292" r:id="rId19"/>
    <p:sldId id="296" r:id="rId20"/>
    <p:sldId id="297" r:id="rId21"/>
    <p:sldId id="262" r:id="rId22"/>
    <p:sldId id="272" r:id="rId23"/>
    <p:sldId id="270" r:id="rId24"/>
    <p:sldId id="266" r:id="rId25"/>
    <p:sldId id="295" r:id="rId26"/>
    <p:sldId id="271" r:id="rId27"/>
    <p:sldId id="267" r:id="rId28"/>
    <p:sldId id="298" r:id="rId29"/>
    <p:sldId id="287" r:id="rId30"/>
    <p:sldId id="265" r:id="rId31"/>
    <p:sldId id="299" r:id="rId32"/>
    <p:sldId id="286" r:id="rId33"/>
    <p:sldId id="264" r:id="rId34"/>
    <p:sldId id="300" r:id="rId35"/>
    <p:sldId id="294" r:id="rId36"/>
    <p:sldId id="301" r:id="rId37"/>
    <p:sldId id="341" r:id="rId38"/>
    <p:sldId id="302" r:id="rId39"/>
    <p:sldId id="293" r:id="rId4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ssel Merino" initials="GM" lastIdx="4" clrIdx="0">
    <p:extLst>
      <p:ext uri="{19B8F6BF-5375-455C-9EA6-DF929625EA0E}">
        <p15:presenceInfo xmlns:p15="http://schemas.microsoft.com/office/powerpoint/2012/main" userId="Gissel Meri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67" d="100"/>
          <a:sy n="67" d="100"/>
        </p:scale>
        <p:origin x="5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4A98EA-EAF3-47EA-8AA8-39C3992B084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FB44363-FBE4-4F51-B556-92F563749380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Creator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Beneficiary, Parent, Grandparent, Guardian, Court Order </a:t>
          </a:r>
        </a:p>
      </dgm:t>
    </dgm:pt>
    <dgm:pt modelId="{3FBA3DFB-860D-4B36-B415-8808F36E300F}" type="parTrans" cxnId="{2C6FB0AC-ADDB-455C-9673-F157B698EB81}">
      <dgm:prSet/>
      <dgm:spPr/>
      <dgm:t>
        <a:bodyPr/>
        <a:lstStyle/>
        <a:p>
          <a:endParaRPr lang="en-US"/>
        </a:p>
      </dgm:t>
    </dgm:pt>
    <dgm:pt modelId="{F7544D81-9B98-4F4C-B182-B5BADA17E3F4}" type="sibTrans" cxnId="{2C6FB0AC-ADDB-455C-9673-F157B698EB81}">
      <dgm:prSet/>
      <dgm:spPr/>
      <dgm:t>
        <a:bodyPr/>
        <a:lstStyle/>
        <a:p>
          <a:endParaRPr lang="en-US"/>
        </a:p>
      </dgm:t>
    </dgm:pt>
    <dgm:pt modelId="{011AD995-885F-4D3C-80D2-17A0A283710D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1. Medicaid Recipient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2. Medicaid Pay Back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3. Heirs / Next of Kin</a:t>
          </a:r>
        </a:p>
      </dgm:t>
    </dgm:pt>
    <dgm:pt modelId="{10F33AC4-F578-426F-ADBF-E0F720B52629}" type="parTrans" cxnId="{7DA1DB01-5B5F-4C66-8F32-0D0303CCE32F}">
      <dgm:prSet/>
      <dgm:spPr/>
      <dgm:t>
        <a:bodyPr/>
        <a:lstStyle/>
        <a:p>
          <a:endParaRPr lang="en-US"/>
        </a:p>
      </dgm:t>
    </dgm:pt>
    <dgm:pt modelId="{4DD5426F-5ED5-4C2F-993A-F5E95A9B3306}" type="sibTrans" cxnId="{7DA1DB01-5B5F-4C66-8F32-0D0303CCE32F}">
      <dgm:prSet/>
      <dgm:spPr/>
      <dgm:t>
        <a:bodyPr/>
        <a:lstStyle/>
        <a:p>
          <a:endParaRPr lang="en-US"/>
        </a:p>
      </dgm:t>
    </dgm:pt>
    <dgm:pt modelId="{8BE990A2-24EA-4415-8E2C-CBA3A109D497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Trustee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Anyone Except Bene / Medicaid Recipient</a:t>
          </a:r>
        </a:p>
      </dgm:t>
    </dgm:pt>
    <dgm:pt modelId="{4506B979-0734-4480-9CB8-A38598BEE26C}" type="parTrans" cxnId="{4C91B369-6372-4109-832F-077FC11953BF}">
      <dgm:prSet/>
      <dgm:spPr/>
      <dgm:t>
        <a:bodyPr/>
        <a:lstStyle/>
        <a:p>
          <a:endParaRPr lang="en-US"/>
        </a:p>
      </dgm:t>
    </dgm:pt>
    <dgm:pt modelId="{DA688CC5-E906-46A3-B030-80E067C7D9F8}" type="sibTrans" cxnId="{4C91B369-6372-4109-832F-077FC11953BF}">
      <dgm:prSet/>
      <dgm:spPr/>
      <dgm:t>
        <a:bodyPr/>
        <a:lstStyle/>
        <a:p>
          <a:endParaRPr lang="en-US"/>
        </a:p>
      </dgm:t>
    </dgm:pt>
    <dgm:pt modelId="{4AFADB55-28D2-4A0C-8184-88820AD8199A}" type="pres">
      <dgm:prSet presAssocID="{CE4A98EA-EAF3-47EA-8AA8-39C3992B0842}" presName="compositeShape" presStyleCnt="0">
        <dgm:presLayoutVars>
          <dgm:dir/>
          <dgm:resizeHandles/>
        </dgm:presLayoutVars>
      </dgm:prSet>
      <dgm:spPr/>
    </dgm:pt>
    <dgm:pt modelId="{79B18B84-B23B-440B-828F-1C7FFA1B87D8}" type="pres">
      <dgm:prSet presAssocID="{CE4A98EA-EAF3-47EA-8AA8-39C3992B0842}" presName="pyramid" presStyleLbl="node1" presStyleIdx="0" presStyleCnt="1" custScaleX="65509" custScaleY="56787" custLinFactNeighborX="7629" custLinFactNeighborY="2911"/>
      <dgm:spPr/>
    </dgm:pt>
    <dgm:pt modelId="{8D1454B0-CC5F-4B50-9EFD-A95A503D6160}" type="pres">
      <dgm:prSet presAssocID="{CE4A98EA-EAF3-47EA-8AA8-39C3992B0842}" presName="theList" presStyleCnt="0"/>
      <dgm:spPr/>
    </dgm:pt>
    <dgm:pt modelId="{DB7BE628-8BC0-4326-8225-5325C760F3E1}" type="pres">
      <dgm:prSet presAssocID="{FFB44363-FBE4-4F51-B556-92F563749380}" presName="aNode" presStyleLbl="fgAcc1" presStyleIdx="0" presStyleCnt="3" custScaleX="96370" custScaleY="196568" custLinFactY="-38644" custLinFactNeighborX="-37003" custLinFactNeighborY="-100000">
        <dgm:presLayoutVars>
          <dgm:bulletEnabled val="1"/>
        </dgm:presLayoutVars>
      </dgm:prSet>
      <dgm:spPr/>
    </dgm:pt>
    <dgm:pt modelId="{4522DABE-BE2E-468C-AF90-EF423374B0B8}" type="pres">
      <dgm:prSet presAssocID="{FFB44363-FBE4-4F51-B556-92F563749380}" presName="aSpace" presStyleCnt="0"/>
      <dgm:spPr/>
    </dgm:pt>
    <dgm:pt modelId="{D488840A-3A16-4426-82AB-0FEC32AFC10B}" type="pres">
      <dgm:prSet presAssocID="{011AD995-885F-4D3C-80D2-17A0A283710D}" presName="aNode" presStyleLbl="fgAcc1" presStyleIdx="1" presStyleCnt="3" custScaleX="116923" custScaleY="233145" custLinFactY="143037" custLinFactNeighborX="67145" custLinFactNeighborY="200000">
        <dgm:presLayoutVars>
          <dgm:bulletEnabled val="1"/>
        </dgm:presLayoutVars>
      </dgm:prSet>
      <dgm:spPr/>
    </dgm:pt>
    <dgm:pt modelId="{BA5483E9-935F-45A6-BA56-C0BD7716C3DA}" type="pres">
      <dgm:prSet presAssocID="{011AD995-885F-4D3C-80D2-17A0A283710D}" presName="aSpace" presStyleCnt="0"/>
      <dgm:spPr/>
    </dgm:pt>
    <dgm:pt modelId="{12054C3C-DCE5-46E7-9828-F3C6317BE3F6}" type="pres">
      <dgm:prSet presAssocID="{8BE990A2-24EA-4415-8E2C-CBA3A109D497}" presName="aNode" presStyleLbl="fgAcc1" presStyleIdx="2" presStyleCnt="3" custScaleX="84766" custScaleY="158362" custLinFactX="-28815" custLinFactNeighborX="-100000" custLinFactNeighborY="64811">
        <dgm:presLayoutVars>
          <dgm:bulletEnabled val="1"/>
        </dgm:presLayoutVars>
      </dgm:prSet>
      <dgm:spPr/>
    </dgm:pt>
    <dgm:pt modelId="{430E8468-10B3-41D1-AD59-AE7BECEB507A}" type="pres">
      <dgm:prSet presAssocID="{8BE990A2-24EA-4415-8E2C-CBA3A109D497}" presName="aSpace" presStyleCnt="0"/>
      <dgm:spPr/>
    </dgm:pt>
  </dgm:ptLst>
  <dgm:cxnLst>
    <dgm:cxn modelId="{7DA1DB01-5B5F-4C66-8F32-0D0303CCE32F}" srcId="{CE4A98EA-EAF3-47EA-8AA8-39C3992B0842}" destId="{011AD995-885F-4D3C-80D2-17A0A283710D}" srcOrd="1" destOrd="0" parTransId="{10F33AC4-F578-426F-ADBF-E0F720B52629}" sibTransId="{4DD5426F-5ED5-4C2F-993A-F5E95A9B3306}"/>
    <dgm:cxn modelId="{53FECA47-6CEC-4680-B70C-FC87EDD738B9}" type="presOf" srcId="{CE4A98EA-EAF3-47EA-8AA8-39C3992B0842}" destId="{4AFADB55-28D2-4A0C-8184-88820AD8199A}" srcOrd="0" destOrd="0" presId="urn:microsoft.com/office/officeart/2005/8/layout/pyramid2"/>
    <dgm:cxn modelId="{4C91B369-6372-4109-832F-077FC11953BF}" srcId="{CE4A98EA-EAF3-47EA-8AA8-39C3992B0842}" destId="{8BE990A2-24EA-4415-8E2C-CBA3A109D497}" srcOrd="2" destOrd="0" parTransId="{4506B979-0734-4480-9CB8-A38598BEE26C}" sibTransId="{DA688CC5-E906-46A3-B030-80E067C7D9F8}"/>
    <dgm:cxn modelId="{80BB3D84-7893-4BC7-934B-4C543F2E88AD}" type="presOf" srcId="{8BE990A2-24EA-4415-8E2C-CBA3A109D497}" destId="{12054C3C-DCE5-46E7-9828-F3C6317BE3F6}" srcOrd="0" destOrd="0" presId="urn:microsoft.com/office/officeart/2005/8/layout/pyramid2"/>
    <dgm:cxn modelId="{611EB09B-A683-4766-B8B6-391E42C4E7E9}" type="presOf" srcId="{011AD995-885F-4D3C-80D2-17A0A283710D}" destId="{D488840A-3A16-4426-82AB-0FEC32AFC10B}" srcOrd="0" destOrd="0" presId="urn:microsoft.com/office/officeart/2005/8/layout/pyramid2"/>
    <dgm:cxn modelId="{DD09FFA8-16CD-4865-97F2-03CBAD5E002F}" type="presOf" srcId="{FFB44363-FBE4-4F51-B556-92F563749380}" destId="{DB7BE628-8BC0-4326-8225-5325C760F3E1}" srcOrd="0" destOrd="0" presId="urn:microsoft.com/office/officeart/2005/8/layout/pyramid2"/>
    <dgm:cxn modelId="{2C6FB0AC-ADDB-455C-9673-F157B698EB81}" srcId="{CE4A98EA-EAF3-47EA-8AA8-39C3992B0842}" destId="{FFB44363-FBE4-4F51-B556-92F563749380}" srcOrd="0" destOrd="0" parTransId="{3FBA3DFB-860D-4B36-B415-8808F36E300F}" sibTransId="{F7544D81-9B98-4F4C-B182-B5BADA17E3F4}"/>
    <dgm:cxn modelId="{F2BB2247-3BC1-440A-8626-FE93671F2169}" type="presParOf" srcId="{4AFADB55-28D2-4A0C-8184-88820AD8199A}" destId="{79B18B84-B23B-440B-828F-1C7FFA1B87D8}" srcOrd="0" destOrd="0" presId="urn:microsoft.com/office/officeart/2005/8/layout/pyramid2"/>
    <dgm:cxn modelId="{56D73CEB-92A1-49B1-9BA5-57DC47D1747B}" type="presParOf" srcId="{4AFADB55-28D2-4A0C-8184-88820AD8199A}" destId="{8D1454B0-CC5F-4B50-9EFD-A95A503D6160}" srcOrd="1" destOrd="0" presId="urn:microsoft.com/office/officeart/2005/8/layout/pyramid2"/>
    <dgm:cxn modelId="{FAAC7120-60E0-4AE0-9B7E-30599EEF4D2D}" type="presParOf" srcId="{8D1454B0-CC5F-4B50-9EFD-A95A503D6160}" destId="{DB7BE628-8BC0-4326-8225-5325C760F3E1}" srcOrd="0" destOrd="0" presId="urn:microsoft.com/office/officeart/2005/8/layout/pyramid2"/>
    <dgm:cxn modelId="{4CA7F9B9-7193-4100-93F6-47D1E8DFA3E6}" type="presParOf" srcId="{8D1454B0-CC5F-4B50-9EFD-A95A503D6160}" destId="{4522DABE-BE2E-468C-AF90-EF423374B0B8}" srcOrd="1" destOrd="0" presId="urn:microsoft.com/office/officeart/2005/8/layout/pyramid2"/>
    <dgm:cxn modelId="{7C561F31-FA8B-486B-BC32-37748A8EE3B7}" type="presParOf" srcId="{8D1454B0-CC5F-4B50-9EFD-A95A503D6160}" destId="{D488840A-3A16-4426-82AB-0FEC32AFC10B}" srcOrd="2" destOrd="0" presId="urn:microsoft.com/office/officeart/2005/8/layout/pyramid2"/>
    <dgm:cxn modelId="{580A24C2-1633-4D67-80BA-0C629CD961B1}" type="presParOf" srcId="{8D1454B0-CC5F-4B50-9EFD-A95A503D6160}" destId="{BA5483E9-935F-45A6-BA56-C0BD7716C3DA}" srcOrd="3" destOrd="0" presId="urn:microsoft.com/office/officeart/2005/8/layout/pyramid2"/>
    <dgm:cxn modelId="{696E71F3-80EA-4F84-9E5C-2D0144B2866A}" type="presParOf" srcId="{8D1454B0-CC5F-4B50-9EFD-A95A503D6160}" destId="{12054C3C-DCE5-46E7-9828-F3C6317BE3F6}" srcOrd="4" destOrd="0" presId="urn:microsoft.com/office/officeart/2005/8/layout/pyramid2"/>
    <dgm:cxn modelId="{AA3B3F5F-A6AD-47C0-B59A-C309F9CFA60E}" type="presParOf" srcId="{8D1454B0-CC5F-4B50-9EFD-A95A503D6160}" destId="{430E8468-10B3-41D1-AD59-AE7BECEB507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4A98EA-EAF3-47EA-8AA8-39C3992B084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FB44363-FBE4-4F51-B556-92F563749380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Creator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Anyone Except Bene / Medicaid Recipient</a:t>
          </a:r>
        </a:p>
      </dgm:t>
    </dgm:pt>
    <dgm:pt modelId="{3FBA3DFB-860D-4B36-B415-8808F36E300F}" type="parTrans" cxnId="{2C6FB0AC-ADDB-455C-9673-F157B698EB81}">
      <dgm:prSet/>
      <dgm:spPr/>
      <dgm:t>
        <a:bodyPr/>
        <a:lstStyle/>
        <a:p>
          <a:endParaRPr lang="en-US"/>
        </a:p>
      </dgm:t>
    </dgm:pt>
    <dgm:pt modelId="{F7544D81-9B98-4F4C-B182-B5BADA17E3F4}" type="sibTrans" cxnId="{2C6FB0AC-ADDB-455C-9673-F157B698EB81}">
      <dgm:prSet/>
      <dgm:spPr/>
      <dgm:t>
        <a:bodyPr/>
        <a:lstStyle/>
        <a:p>
          <a:endParaRPr lang="en-US"/>
        </a:p>
      </dgm:t>
    </dgm:pt>
    <dgm:pt modelId="{011AD995-885F-4D3C-80D2-17A0A283710D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1. Medicaid Recipient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2. Remainder to anyone else</a:t>
          </a:r>
        </a:p>
      </dgm:t>
    </dgm:pt>
    <dgm:pt modelId="{10F33AC4-F578-426F-ADBF-E0F720B52629}" type="parTrans" cxnId="{7DA1DB01-5B5F-4C66-8F32-0D0303CCE32F}">
      <dgm:prSet/>
      <dgm:spPr/>
      <dgm:t>
        <a:bodyPr/>
        <a:lstStyle/>
        <a:p>
          <a:endParaRPr lang="en-US"/>
        </a:p>
      </dgm:t>
    </dgm:pt>
    <dgm:pt modelId="{4DD5426F-5ED5-4C2F-993A-F5E95A9B3306}" type="sibTrans" cxnId="{7DA1DB01-5B5F-4C66-8F32-0D0303CCE32F}">
      <dgm:prSet/>
      <dgm:spPr/>
      <dgm:t>
        <a:bodyPr/>
        <a:lstStyle/>
        <a:p>
          <a:endParaRPr lang="en-US"/>
        </a:p>
      </dgm:t>
    </dgm:pt>
    <dgm:pt modelId="{8BE990A2-24EA-4415-8E2C-CBA3A109D497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Trustee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Anyone Except Bene / Medicaid Recipient</a:t>
          </a:r>
        </a:p>
      </dgm:t>
    </dgm:pt>
    <dgm:pt modelId="{4506B979-0734-4480-9CB8-A38598BEE26C}" type="parTrans" cxnId="{4C91B369-6372-4109-832F-077FC11953BF}">
      <dgm:prSet/>
      <dgm:spPr/>
      <dgm:t>
        <a:bodyPr/>
        <a:lstStyle/>
        <a:p>
          <a:endParaRPr lang="en-US"/>
        </a:p>
      </dgm:t>
    </dgm:pt>
    <dgm:pt modelId="{DA688CC5-E906-46A3-B030-80E067C7D9F8}" type="sibTrans" cxnId="{4C91B369-6372-4109-832F-077FC11953BF}">
      <dgm:prSet/>
      <dgm:spPr/>
      <dgm:t>
        <a:bodyPr/>
        <a:lstStyle/>
        <a:p>
          <a:endParaRPr lang="en-US"/>
        </a:p>
      </dgm:t>
    </dgm:pt>
    <dgm:pt modelId="{4AFADB55-28D2-4A0C-8184-88820AD8199A}" type="pres">
      <dgm:prSet presAssocID="{CE4A98EA-EAF3-47EA-8AA8-39C3992B0842}" presName="compositeShape" presStyleCnt="0">
        <dgm:presLayoutVars>
          <dgm:dir/>
          <dgm:resizeHandles/>
        </dgm:presLayoutVars>
      </dgm:prSet>
      <dgm:spPr/>
    </dgm:pt>
    <dgm:pt modelId="{79B18B84-B23B-440B-828F-1C7FFA1B87D8}" type="pres">
      <dgm:prSet presAssocID="{CE4A98EA-EAF3-47EA-8AA8-39C3992B0842}" presName="pyramid" presStyleLbl="node1" presStyleIdx="0" presStyleCnt="1" custScaleX="65509" custScaleY="56787" custLinFactNeighborX="7883" custLinFactNeighborY="6901"/>
      <dgm:spPr/>
    </dgm:pt>
    <dgm:pt modelId="{8D1454B0-CC5F-4B50-9EFD-A95A503D6160}" type="pres">
      <dgm:prSet presAssocID="{CE4A98EA-EAF3-47EA-8AA8-39C3992B0842}" presName="theList" presStyleCnt="0"/>
      <dgm:spPr/>
    </dgm:pt>
    <dgm:pt modelId="{DB7BE628-8BC0-4326-8225-5325C760F3E1}" type="pres">
      <dgm:prSet presAssocID="{FFB44363-FBE4-4F51-B556-92F563749380}" presName="aNode" presStyleLbl="fgAcc1" presStyleIdx="0" presStyleCnt="3" custScaleX="81953" custScaleY="149959" custLinFactY="-11479" custLinFactNeighborX="-37658" custLinFactNeighborY="-100000">
        <dgm:presLayoutVars>
          <dgm:bulletEnabled val="1"/>
        </dgm:presLayoutVars>
      </dgm:prSet>
      <dgm:spPr/>
    </dgm:pt>
    <dgm:pt modelId="{4522DABE-BE2E-468C-AF90-EF423374B0B8}" type="pres">
      <dgm:prSet presAssocID="{FFB44363-FBE4-4F51-B556-92F563749380}" presName="aSpace" presStyleCnt="0"/>
      <dgm:spPr/>
    </dgm:pt>
    <dgm:pt modelId="{D488840A-3A16-4426-82AB-0FEC32AFC10B}" type="pres">
      <dgm:prSet presAssocID="{011AD995-885F-4D3C-80D2-17A0A283710D}" presName="aNode" presStyleLbl="fgAcc1" presStyleIdx="1" presStyleCnt="3" custScaleX="122674" custScaleY="157478" custLinFactY="107824" custLinFactNeighborX="70394" custLinFactNeighborY="200000">
        <dgm:presLayoutVars>
          <dgm:bulletEnabled val="1"/>
        </dgm:presLayoutVars>
      </dgm:prSet>
      <dgm:spPr/>
    </dgm:pt>
    <dgm:pt modelId="{BA5483E9-935F-45A6-BA56-C0BD7716C3DA}" type="pres">
      <dgm:prSet presAssocID="{011AD995-885F-4D3C-80D2-17A0A283710D}" presName="aSpace" presStyleCnt="0"/>
      <dgm:spPr/>
    </dgm:pt>
    <dgm:pt modelId="{12054C3C-DCE5-46E7-9828-F3C6317BE3F6}" type="pres">
      <dgm:prSet presAssocID="{8BE990A2-24EA-4415-8E2C-CBA3A109D497}" presName="aNode" presStyleLbl="fgAcc1" presStyleIdx="2" presStyleCnt="3" custScaleX="79514" custScaleY="130465" custLinFactX="-24140" custLinFactY="-1300" custLinFactNeighborX="-100000" custLinFactNeighborY="-100000">
        <dgm:presLayoutVars>
          <dgm:bulletEnabled val="1"/>
        </dgm:presLayoutVars>
      </dgm:prSet>
      <dgm:spPr/>
    </dgm:pt>
    <dgm:pt modelId="{430E8468-10B3-41D1-AD59-AE7BECEB507A}" type="pres">
      <dgm:prSet presAssocID="{8BE990A2-24EA-4415-8E2C-CBA3A109D497}" presName="aSpace" presStyleCnt="0"/>
      <dgm:spPr/>
    </dgm:pt>
  </dgm:ptLst>
  <dgm:cxnLst>
    <dgm:cxn modelId="{7DA1DB01-5B5F-4C66-8F32-0D0303CCE32F}" srcId="{CE4A98EA-EAF3-47EA-8AA8-39C3992B0842}" destId="{011AD995-885F-4D3C-80D2-17A0A283710D}" srcOrd="1" destOrd="0" parTransId="{10F33AC4-F578-426F-ADBF-E0F720B52629}" sibTransId="{4DD5426F-5ED5-4C2F-993A-F5E95A9B3306}"/>
    <dgm:cxn modelId="{5F49F202-A7B3-4667-B248-BE5E120964F7}" type="presOf" srcId="{011AD995-885F-4D3C-80D2-17A0A283710D}" destId="{D488840A-3A16-4426-82AB-0FEC32AFC10B}" srcOrd="0" destOrd="0" presId="urn:microsoft.com/office/officeart/2005/8/layout/pyramid2"/>
    <dgm:cxn modelId="{51E66208-D3C3-49D0-9F52-9DE0F0D283F8}" type="presOf" srcId="{8BE990A2-24EA-4415-8E2C-CBA3A109D497}" destId="{12054C3C-DCE5-46E7-9828-F3C6317BE3F6}" srcOrd="0" destOrd="0" presId="urn:microsoft.com/office/officeart/2005/8/layout/pyramid2"/>
    <dgm:cxn modelId="{4C91B369-6372-4109-832F-077FC11953BF}" srcId="{CE4A98EA-EAF3-47EA-8AA8-39C3992B0842}" destId="{8BE990A2-24EA-4415-8E2C-CBA3A109D497}" srcOrd="2" destOrd="0" parTransId="{4506B979-0734-4480-9CB8-A38598BEE26C}" sibTransId="{DA688CC5-E906-46A3-B030-80E067C7D9F8}"/>
    <dgm:cxn modelId="{2C6FB0AC-ADDB-455C-9673-F157B698EB81}" srcId="{CE4A98EA-EAF3-47EA-8AA8-39C3992B0842}" destId="{FFB44363-FBE4-4F51-B556-92F563749380}" srcOrd="0" destOrd="0" parTransId="{3FBA3DFB-860D-4B36-B415-8808F36E300F}" sibTransId="{F7544D81-9B98-4F4C-B182-B5BADA17E3F4}"/>
    <dgm:cxn modelId="{1469CFDC-DA43-4B41-9FC7-E22A140B94AA}" type="presOf" srcId="{FFB44363-FBE4-4F51-B556-92F563749380}" destId="{DB7BE628-8BC0-4326-8225-5325C760F3E1}" srcOrd="0" destOrd="0" presId="urn:microsoft.com/office/officeart/2005/8/layout/pyramid2"/>
    <dgm:cxn modelId="{20E7F8F4-C049-4021-AA17-7B00ADE4C945}" type="presOf" srcId="{CE4A98EA-EAF3-47EA-8AA8-39C3992B0842}" destId="{4AFADB55-28D2-4A0C-8184-88820AD8199A}" srcOrd="0" destOrd="0" presId="urn:microsoft.com/office/officeart/2005/8/layout/pyramid2"/>
    <dgm:cxn modelId="{9B94C9BC-4DEF-4A81-B21D-27F0917B37F7}" type="presParOf" srcId="{4AFADB55-28D2-4A0C-8184-88820AD8199A}" destId="{79B18B84-B23B-440B-828F-1C7FFA1B87D8}" srcOrd="0" destOrd="0" presId="urn:microsoft.com/office/officeart/2005/8/layout/pyramid2"/>
    <dgm:cxn modelId="{5F89000F-AF27-4C0D-9C10-245C891BC365}" type="presParOf" srcId="{4AFADB55-28D2-4A0C-8184-88820AD8199A}" destId="{8D1454B0-CC5F-4B50-9EFD-A95A503D6160}" srcOrd="1" destOrd="0" presId="urn:microsoft.com/office/officeart/2005/8/layout/pyramid2"/>
    <dgm:cxn modelId="{EE4C188A-0539-45BA-9A5C-0863D349EA11}" type="presParOf" srcId="{8D1454B0-CC5F-4B50-9EFD-A95A503D6160}" destId="{DB7BE628-8BC0-4326-8225-5325C760F3E1}" srcOrd="0" destOrd="0" presId="urn:microsoft.com/office/officeart/2005/8/layout/pyramid2"/>
    <dgm:cxn modelId="{73B806BA-9F7D-40DE-B219-31485E60151C}" type="presParOf" srcId="{8D1454B0-CC5F-4B50-9EFD-A95A503D6160}" destId="{4522DABE-BE2E-468C-AF90-EF423374B0B8}" srcOrd="1" destOrd="0" presId="urn:microsoft.com/office/officeart/2005/8/layout/pyramid2"/>
    <dgm:cxn modelId="{ADE71FE3-3D26-4EFD-8B32-96F570C30F3A}" type="presParOf" srcId="{8D1454B0-CC5F-4B50-9EFD-A95A503D6160}" destId="{D488840A-3A16-4426-82AB-0FEC32AFC10B}" srcOrd="2" destOrd="0" presId="urn:microsoft.com/office/officeart/2005/8/layout/pyramid2"/>
    <dgm:cxn modelId="{3F01B010-54CB-4814-9A1E-B6C902802688}" type="presParOf" srcId="{8D1454B0-CC5F-4B50-9EFD-A95A503D6160}" destId="{BA5483E9-935F-45A6-BA56-C0BD7716C3DA}" srcOrd="3" destOrd="0" presId="urn:microsoft.com/office/officeart/2005/8/layout/pyramid2"/>
    <dgm:cxn modelId="{CB9144A6-90AA-4368-9426-9C9D45AF7412}" type="presParOf" srcId="{8D1454B0-CC5F-4B50-9EFD-A95A503D6160}" destId="{12054C3C-DCE5-46E7-9828-F3C6317BE3F6}" srcOrd="4" destOrd="0" presId="urn:microsoft.com/office/officeart/2005/8/layout/pyramid2"/>
    <dgm:cxn modelId="{D5D4E94C-7898-467E-9BA0-75D4058C9BE4}" type="presParOf" srcId="{8D1454B0-CC5F-4B50-9EFD-A95A503D6160}" destId="{430E8468-10B3-41D1-AD59-AE7BECEB507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4A98EA-EAF3-47EA-8AA8-39C3992B084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FB44363-FBE4-4F51-B556-92F563749380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Creator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The Bene / Future Medicaid Recipient</a:t>
          </a:r>
        </a:p>
      </dgm:t>
    </dgm:pt>
    <dgm:pt modelId="{3FBA3DFB-860D-4B36-B415-8808F36E300F}" type="parTrans" cxnId="{2C6FB0AC-ADDB-455C-9673-F157B698EB81}">
      <dgm:prSet/>
      <dgm:spPr/>
      <dgm:t>
        <a:bodyPr/>
        <a:lstStyle/>
        <a:p>
          <a:endParaRPr lang="en-US"/>
        </a:p>
      </dgm:t>
    </dgm:pt>
    <dgm:pt modelId="{F7544D81-9B98-4F4C-B182-B5BADA17E3F4}" type="sibTrans" cxnId="{2C6FB0AC-ADDB-455C-9673-F157B698EB81}">
      <dgm:prSet/>
      <dgm:spPr/>
      <dgm:t>
        <a:bodyPr/>
        <a:lstStyle/>
        <a:p>
          <a:endParaRPr lang="en-US"/>
        </a:p>
      </dgm:t>
    </dgm:pt>
    <dgm:pt modelId="{011AD995-885F-4D3C-80D2-17A0A283710D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1. Medicaid Recipient (income ONLY)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2. Creator’s choice of future Beneficiary  </a:t>
          </a:r>
        </a:p>
      </dgm:t>
    </dgm:pt>
    <dgm:pt modelId="{10F33AC4-F578-426F-ADBF-E0F720B52629}" type="parTrans" cxnId="{7DA1DB01-5B5F-4C66-8F32-0D0303CCE32F}">
      <dgm:prSet/>
      <dgm:spPr/>
      <dgm:t>
        <a:bodyPr/>
        <a:lstStyle/>
        <a:p>
          <a:endParaRPr lang="en-US"/>
        </a:p>
      </dgm:t>
    </dgm:pt>
    <dgm:pt modelId="{4DD5426F-5ED5-4C2F-993A-F5E95A9B3306}" type="sibTrans" cxnId="{7DA1DB01-5B5F-4C66-8F32-0D0303CCE32F}">
      <dgm:prSet/>
      <dgm:spPr/>
      <dgm:t>
        <a:bodyPr/>
        <a:lstStyle/>
        <a:p>
          <a:endParaRPr lang="en-US"/>
        </a:p>
      </dgm:t>
    </dgm:pt>
    <dgm:pt modelId="{8BE990A2-24EA-4415-8E2C-CBA3A109D497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Trustee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Anyone Except Bene / Medicaid Recipient (typically their child)</a:t>
          </a:r>
        </a:p>
      </dgm:t>
    </dgm:pt>
    <dgm:pt modelId="{4506B979-0734-4480-9CB8-A38598BEE26C}" type="parTrans" cxnId="{4C91B369-6372-4109-832F-077FC11953BF}">
      <dgm:prSet/>
      <dgm:spPr/>
      <dgm:t>
        <a:bodyPr/>
        <a:lstStyle/>
        <a:p>
          <a:endParaRPr lang="en-US"/>
        </a:p>
      </dgm:t>
    </dgm:pt>
    <dgm:pt modelId="{DA688CC5-E906-46A3-B030-80E067C7D9F8}" type="sibTrans" cxnId="{4C91B369-6372-4109-832F-077FC11953BF}">
      <dgm:prSet/>
      <dgm:spPr/>
      <dgm:t>
        <a:bodyPr/>
        <a:lstStyle/>
        <a:p>
          <a:endParaRPr lang="en-US"/>
        </a:p>
      </dgm:t>
    </dgm:pt>
    <dgm:pt modelId="{4AFADB55-28D2-4A0C-8184-88820AD8199A}" type="pres">
      <dgm:prSet presAssocID="{CE4A98EA-EAF3-47EA-8AA8-39C3992B0842}" presName="compositeShape" presStyleCnt="0">
        <dgm:presLayoutVars>
          <dgm:dir/>
          <dgm:resizeHandles/>
        </dgm:presLayoutVars>
      </dgm:prSet>
      <dgm:spPr/>
    </dgm:pt>
    <dgm:pt modelId="{79B18B84-B23B-440B-828F-1C7FFA1B87D8}" type="pres">
      <dgm:prSet presAssocID="{CE4A98EA-EAF3-47EA-8AA8-39C3992B0842}" presName="pyramid" presStyleLbl="node1" presStyleIdx="0" presStyleCnt="1" custScaleX="65509" custScaleY="56787" custLinFactNeighborX="7629" custLinFactNeighborY="2911"/>
      <dgm:spPr/>
    </dgm:pt>
    <dgm:pt modelId="{8D1454B0-CC5F-4B50-9EFD-A95A503D6160}" type="pres">
      <dgm:prSet presAssocID="{CE4A98EA-EAF3-47EA-8AA8-39C3992B0842}" presName="theList" presStyleCnt="0"/>
      <dgm:spPr/>
    </dgm:pt>
    <dgm:pt modelId="{DB7BE628-8BC0-4326-8225-5325C760F3E1}" type="pres">
      <dgm:prSet presAssocID="{FFB44363-FBE4-4F51-B556-92F563749380}" presName="aNode" presStyleLbl="fgAcc1" presStyleIdx="0" presStyleCnt="3" custScaleX="114696" custScaleY="364283" custLinFactY="-41696" custLinFactNeighborX="-38310" custLinFactNeighborY="-100000">
        <dgm:presLayoutVars>
          <dgm:bulletEnabled val="1"/>
        </dgm:presLayoutVars>
      </dgm:prSet>
      <dgm:spPr/>
    </dgm:pt>
    <dgm:pt modelId="{4522DABE-BE2E-468C-AF90-EF423374B0B8}" type="pres">
      <dgm:prSet presAssocID="{FFB44363-FBE4-4F51-B556-92F563749380}" presName="aSpace" presStyleCnt="0"/>
      <dgm:spPr/>
    </dgm:pt>
    <dgm:pt modelId="{D488840A-3A16-4426-82AB-0FEC32AFC10B}" type="pres">
      <dgm:prSet presAssocID="{011AD995-885F-4D3C-80D2-17A0A283710D}" presName="aNode" presStyleLbl="fgAcc1" presStyleIdx="1" presStyleCnt="3" custScaleX="113184" custScaleY="864132" custLinFactY="710906" custLinFactNeighborX="68216" custLinFactNeighborY="800000">
        <dgm:presLayoutVars>
          <dgm:bulletEnabled val="1"/>
        </dgm:presLayoutVars>
      </dgm:prSet>
      <dgm:spPr/>
    </dgm:pt>
    <dgm:pt modelId="{BA5483E9-935F-45A6-BA56-C0BD7716C3DA}" type="pres">
      <dgm:prSet presAssocID="{011AD995-885F-4D3C-80D2-17A0A283710D}" presName="aSpace" presStyleCnt="0"/>
      <dgm:spPr/>
    </dgm:pt>
    <dgm:pt modelId="{12054C3C-DCE5-46E7-9828-F3C6317BE3F6}" type="pres">
      <dgm:prSet presAssocID="{8BE990A2-24EA-4415-8E2C-CBA3A109D497}" presName="aNode" presStyleLbl="fgAcc1" presStyleIdx="2" presStyleCnt="3" custScaleX="91653" custScaleY="728291" custLinFactX="-33228" custLinFactY="31259" custLinFactNeighborX="-100000" custLinFactNeighborY="100000">
        <dgm:presLayoutVars>
          <dgm:bulletEnabled val="1"/>
        </dgm:presLayoutVars>
      </dgm:prSet>
      <dgm:spPr/>
    </dgm:pt>
    <dgm:pt modelId="{430E8468-10B3-41D1-AD59-AE7BECEB507A}" type="pres">
      <dgm:prSet presAssocID="{8BE990A2-24EA-4415-8E2C-CBA3A109D497}" presName="aSpace" presStyleCnt="0"/>
      <dgm:spPr/>
    </dgm:pt>
  </dgm:ptLst>
  <dgm:cxnLst>
    <dgm:cxn modelId="{7DA1DB01-5B5F-4C66-8F32-0D0303CCE32F}" srcId="{CE4A98EA-EAF3-47EA-8AA8-39C3992B0842}" destId="{011AD995-885F-4D3C-80D2-17A0A283710D}" srcOrd="1" destOrd="0" parTransId="{10F33AC4-F578-426F-ADBF-E0F720B52629}" sibTransId="{4DD5426F-5ED5-4C2F-993A-F5E95A9B3306}"/>
    <dgm:cxn modelId="{53FECA47-6CEC-4680-B70C-FC87EDD738B9}" type="presOf" srcId="{CE4A98EA-EAF3-47EA-8AA8-39C3992B0842}" destId="{4AFADB55-28D2-4A0C-8184-88820AD8199A}" srcOrd="0" destOrd="0" presId="urn:microsoft.com/office/officeart/2005/8/layout/pyramid2"/>
    <dgm:cxn modelId="{4C91B369-6372-4109-832F-077FC11953BF}" srcId="{CE4A98EA-EAF3-47EA-8AA8-39C3992B0842}" destId="{8BE990A2-24EA-4415-8E2C-CBA3A109D497}" srcOrd="2" destOrd="0" parTransId="{4506B979-0734-4480-9CB8-A38598BEE26C}" sibTransId="{DA688CC5-E906-46A3-B030-80E067C7D9F8}"/>
    <dgm:cxn modelId="{80BB3D84-7893-4BC7-934B-4C543F2E88AD}" type="presOf" srcId="{8BE990A2-24EA-4415-8E2C-CBA3A109D497}" destId="{12054C3C-DCE5-46E7-9828-F3C6317BE3F6}" srcOrd="0" destOrd="0" presId="urn:microsoft.com/office/officeart/2005/8/layout/pyramid2"/>
    <dgm:cxn modelId="{611EB09B-A683-4766-B8B6-391E42C4E7E9}" type="presOf" srcId="{011AD995-885F-4D3C-80D2-17A0A283710D}" destId="{D488840A-3A16-4426-82AB-0FEC32AFC10B}" srcOrd="0" destOrd="0" presId="urn:microsoft.com/office/officeart/2005/8/layout/pyramid2"/>
    <dgm:cxn modelId="{DD09FFA8-16CD-4865-97F2-03CBAD5E002F}" type="presOf" srcId="{FFB44363-FBE4-4F51-B556-92F563749380}" destId="{DB7BE628-8BC0-4326-8225-5325C760F3E1}" srcOrd="0" destOrd="0" presId="urn:microsoft.com/office/officeart/2005/8/layout/pyramid2"/>
    <dgm:cxn modelId="{2C6FB0AC-ADDB-455C-9673-F157B698EB81}" srcId="{CE4A98EA-EAF3-47EA-8AA8-39C3992B0842}" destId="{FFB44363-FBE4-4F51-B556-92F563749380}" srcOrd="0" destOrd="0" parTransId="{3FBA3DFB-860D-4B36-B415-8808F36E300F}" sibTransId="{F7544D81-9B98-4F4C-B182-B5BADA17E3F4}"/>
    <dgm:cxn modelId="{F2BB2247-3BC1-440A-8626-FE93671F2169}" type="presParOf" srcId="{4AFADB55-28D2-4A0C-8184-88820AD8199A}" destId="{79B18B84-B23B-440B-828F-1C7FFA1B87D8}" srcOrd="0" destOrd="0" presId="urn:microsoft.com/office/officeart/2005/8/layout/pyramid2"/>
    <dgm:cxn modelId="{56D73CEB-92A1-49B1-9BA5-57DC47D1747B}" type="presParOf" srcId="{4AFADB55-28D2-4A0C-8184-88820AD8199A}" destId="{8D1454B0-CC5F-4B50-9EFD-A95A503D6160}" srcOrd="1" destOrd="0" presId="urn:microsoft.com/office/officeart/2005/8/layout/pyramid2"/>
    <dgm:cxn modelId="{FAAC7120-60E0-4AE0-9B7E-30599EEF4D2D}" type="presParOf" srcId="{8D1454B0-CC5F-4B50-9EFD-A95A503D6160}" destId="{DB7BE628-8BC0-4326-8225-5325C760F3E1}" srcOrd="0" destOrd="0" presId="urn:microsoft.com/office/officeart/2005/8/layout/pyramid2"/>
    <dgm:cxn modelId="{4CA7F9B9-7193-4100-93F6-47D1E8DFA3E6}" type="presParOf" srcId="{8D1454B0-CC5F-4B50-9EFD-A95A503D6160}" destId="{4522DABE-BE2E-468C-AF90-EF423374B0B8}" srcOrd="1" destOrd="0" presId="urn:microsoft.com/office/officeart/2005/8/layout/pyramid2"/>
    <dgm:cxn modelId="{7C561F31-FA8B-486B-BC32-37748A8EE3B7}" type="presParOf" srcId="{8D1454B0-CC5F-4B50-9EFD-A95A503D6160}" destId="{D488840A-3A16-4426-82AB-0FEC32AFC10B}" srcOrd="2" destOrd="0" presId="urn:microsoft.com/office/officeart/2005/8/layout/pyramid2"/>
    <dgm:cxn modelId="{580A24C2-1633-4D67-80BA-0C629CD961B1}" type="presParOf" srcId="{8D1454B0-CC5F-4B50-9EFD-A95A503D6160}" destId="{BA5483E9-935F-45A6-BA56-C0BD7716C3DA}" srcOrd="3" destOrd="0" presId="urn:microsoft.com/office/officeart/2005/8/layout/pyramid2"/>
    <dgm:cxn modelId="{696E71F3-80EA-4F84-9E5C-2D0144B2866A}" type="presParOf" srcId="{8D1454B0-CC5F-4B50-9EFD-A95A503D6160}" destId="{12054C3C-DCE5-46E7-9828-F3C6317BE3F6}" srcOrd="4" destOrd="0" presId="urn:microsoft.com/office/officeart/2005/8/layout/pyramid2"/>
    <dgm:cxn modelId="{AA3B3F5F-A6AD-47C0-B59A-C309F9CFA60E}" type="presParOf" srcId="{8D1454B0-CC5F-4B50-9EFD-A95A503D6160}" destId="{430E8468-10B3-41D1-AD59-AE7BECEB507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4A98EA-EAF3-47EA-8AA8-39C3992B084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FFB44363-FBE4-4F51-B556-92F563749380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Creator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Beneficiary, Bene’s POA</a:t>
          </a:r>
        </a:p>
      </dgm:t>
    </dgm:pt>
    <dgm:pt modelId="{3FBA3DFB-860D-4B36-B415-8808F36E300F}" type="parTrans" cxnId="{2C6FB0AC-ADDB-455C-9673-F157B698EB81}">
      <dgm:prSet/>
      <dgm:spPr/>
      <dgm:t>
        <a:bodyPr/>
        <a:lstStyle/>
        <a:p>
          <a:endParaRPr lang="en-US"/>
        </a:p>
      </dgm:t>
    </dgm:pt>
    <dgm:pt modelId="{F7544D81-9B98-4F4C-B182-B5BADA17E3F4}" type="sibTrans" cxnId="{2C6FB0AC-ADDB-455C-9673-F157B698EB81}">
      <dgm:prSet/>
      <dgm:spPr/>
      <dgm:t>
        <a:bodyPr/>
        <a:lstStyle/>
        <a:p>
          <a:endParaRPr lang="en-US"/>
        </a:p>
      </dgm:t>
    </dgm:pt>
    <dgm:pt modelId="{011AD995-885F-4D3C-80D2-17A0A283710D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1. Medicaid Recipient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2. Not-For-Profit gets remainder</a:t>
          </a:r>
        </a:p>
      </dgm:t>
    </dgm:pt>
    <dgm:pt modelId="{10F33AC4-F578-426F-ADBF-E0F720B52629}" type="parTrans" cxnId="{7DA1DB01-5B5F-4C66-8F32-0D0303CCE32F}">
      <dgm:prSet/>
      <dgm:spPr/>
      <dgm:t>
        <a:bodyPr/>
        <a:lstStyle/>
        <a:p>
          <a:endParaRPr lang="en-US"/>
        </a:p>
      </dgm:t>
    </dgm:pt>
    <dgm:pt modelId="{4DD5426F-5ED5-4C2F-993A-F5E95A9B3306}" type="sibTrans" cxnId="{7DA1DB01-5B5F-4C66-8F32-0D0303CCE32F}">
      <dgm:prSet/>
      <dgm:spPr/>
      <dgm:t>
        <a:bodyPr/>
        <a:lstStyle/>
        <a:p>
          <a:endParaRPr lang="en-US"/>
        </a:p>
      </dgm:t>
    </dgm:pt>
    <dgm:pt modelId="{8BE990A2-24EA-4415-8E2C-CBA3A109D497}">
      <dgm:prSet phldrT="[Text]" custT="1"/>
      <dgm:spPr/>
      <dgm:t>
        <a:bodyPr/>
        <a:lstStyle/>
        <a:p>
          <a:pPr algn="ctr"/>
          <a:r>
            <a: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Trustee</a:t>
          </a:r>
        </a:p>
        <a:p>
          <a:pPr algn="l"/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Not-For-Profit agency</a:t>
          </a:r>
        </a:p>
      </dgm:t>
    </dgm:pt>
    <dgm:pt modelId="{4506B979-0734-4480-9CB8-A38598BEE26C}" type="parTrans" cxnId="{4C91B369-6372-4109-832F-077FC11953BF}">
      <dgm:prSet/>
      <dgm:spPr/>
      <dgm:t>
        <a:bodyPr/>
        <a:lstStyle/>
        <a:p>
          <a:endParaRPr lang="en-US"/>
        </a:p>
      </dgm:t>
    </dgm:pt>
    <dgm:pt modelId="{DA688CC5-E906-46A3-B030-80E067C7D9F8}" type="sibTrans" cxnId="{4C91B369-6372-4109-832F-077FC11953BF}">
      <dgm:prSet/>
      <dgm:spPr/>
      <dgm:t>
        <a:bodyPr/>
        <a:lstStyle/>
        <a:p>
          <a:endParaRPr lang="en-US"/>
        </a:p>
      </dgm:t>
    </dgm:pt>
    <dgm:pt modelId="{4AFADB55-28D2-4A0C-8184-88820AD8199A}" type="pres">
      <dgm:prSet presAssocID="{CE4A98EA-EAF3-47EA-8AA8-39C3992B0842}" presName="compositeShape" presStyleCnt="0">
        <dgm:presLayoutVars>
          <dgm:dir/>
          <dgm:resizeHandles/>
        </dgm:presLayoutVars>
      </dgm:prSet>
      <dgm:spPr/>
    </dgm:pt>
    <dgm:pt modelId="{79B18B84-B23B-440B-828F-1C7FFA1B87D8}" type="pres">
      <dgm:prSet presAssocID="{CE4A98EA-EAF3-47EA-8AA8-39C3992B0842}" presName="pyramid" presStyleLbl="node1" presStyleIdx="0" presStyleCnt="1" custScaleX="65509" custScaleY="56787" custLinFactNeighborX="7629" custLinFactNeighborY="2911"/>
      <dgm:spPr/>
    </dgm:pt>
    <dgm:pt modelId="{8D1454B0-CC5F-4B50-9EFD-A95A503D6160}" type="pres">
      <dgm:prSet presAssocID="{CE4A98EA-EAF3-47EA-8AA8-39C3992B0842}" presName="theList" presStyleCnt="0"/>
      <dgm:spPr/>
    </dgm:pt>
    <dgm:pt modelId="{DB7BE628-8BC0-4326-8225-5325C760F3E1}" type="pres">
      <dgm:prSet presAssocID="{FFB44363-FBE4-4F51-B556-92F563749380}" presName="aNode" presStyleLbl="fgAcc1" presStyleIdx="0" presStyleCnt="3" custScaleX="97900" custScaleY="98430" custLinFactY="-14133" custLinFactNeighborX="-38933" custLinFactNeighborY="-100000">
        <dgm:presLayoutVars>
          <dgm:bulletEnabled val="1"/>
        </dgm:presLayoutVars>
      </dgm:prSet>
      <dgm:spPr/>
    </dgm:pt>
    <dgm:pt modelId="{4522DABE-BE2E-468C-AF90-EF423374B0B8}" type="pres">
      <dgm:prSet presAssocID="{FFB44363-FBE4-4F51-B556-92F563749380}" presName="aSpace" presStyleCnt="0"/>
      <dgm:spPr/>
    </dgm:pt>
    <dgm:pt modelId="{D488840A-3A16-4426-82AB-0FEC32AFC10B}" type="pres">
      <dgm:prSet presAssocID="{011AD995-885F-4D3C-80D2-17A0A283710D}" presName="aNode" presStyleLbl="fgAcc1" presStyleIdx="1" presStyleCnt="3" custScaleX="125165" custScaleY="136910" custLinFactY="100278" custLinFactNeighborX="73528" custLinFactNeighborY="200000">
        <dgm:presLayoutVars>
          <dgm:bulletEnabled val="1"/>
        </dgm:presLayoutVars>
      </dgm:prSet>
      <dgm:spPr/>
    </dgm:pt>
    <dgm:pt modelId="{BA5483E9-935F-45A6-BA56-C0BD7716C3DA}" type="pres">
      <dgm:prSet presAssocID="{011AD995-885F-4D3C-80D2-17A0A283710D}" presName="aSpace" presStyleCnt="0"/>
      <dgm:spPr/>
    </dgm:pt>
    <dgm:pt modelId="{12054C3C-DCE5-46E7-9828-F3C6317BE3F6}" type="pres">
      <dgm:prSet presAssocID="{8BE990A2-24EA-4415-8E2C-CBA3A109D497}" presName="aNode" presStyleLbl="fgAcc1" presStyleIdx="2" presStyleCnt="3" custScaleX="88091" custLinFactX="-30493" custLinFactNeighborX="-100000" custLinFactNeighborY="37259">
        <dgm:presLayoutVars>
          <dgm:bulletEnabled val="1"/>
        </dgm:presLayoutVars>
      </dgm:prSet>
      <dgm:spPr/>
    </dgm:pt>
    <dgm:pt modelId="{430E8468-10B3-41D1-AD59-AE7BECEB507A}" type="pres">
      <dgm:prSet presAssocID="{8BE990A2-24EA-4415-8E2C-CBA3A109D497}" presName="aSpace" presStyleCnt="0"/>
      <dgm:spPr/>
    </dgm:pt>
  </dgm:ptLst>
  <dgm:cxnLst>
    <dgm:cxn modelId="{7DA1DB01-5B5F-4C66-8F32-0D0303CCE32F}" srcId="{CE4A98EA-EAF3-47EA-8AA8-39C3992B0842}" destId="{011AD995-885F-4D3C-80D2-17A0A283710D}" srcOrd="1" destOrd="0" parTransId="{10F33AC4-F578-426F-ADBF-E0F720B52629}" sibTransId="{4DD5426F-5ED5-4C2F-993A-F5E95A9B3306}"/>
    <dgm:cxn modelId="{53FECA47-6CEC-4680-B70C-FC87EDD738B9}" type="presOf" srcId="{CE4A98EA-EAF3-47EA-8AA8-39C3992B0842}" destId="{4AFADB55-28D2-4A0C-8184-88820AD8199A}" srcOrd="0" destOrd="0" presId="urn:microsoft.com/office/officeart/2005/8/layout/pyramid2"/>
    <dgm:cxn modelId="{4C91B369-6372-4109-832F-077FC11953BF}" srcId="{CE4A98EA-EAF3-47EA-8AA8-39C3992B0842}" destId="{8BE990A2-24EA-4415-8E2C-CBA3A109D497}" srcOrd="2" destOrd="0" parTransId="{4506B979-0734-4480-9CB8-A38598BEE26C}" sibTransId="{DA688CC5-E906-46A3-B030-80E067C7D9F8}"/>
    <dgm:cxn modelId="{80BB3D84-7893-4BC7-934B-4C543F2E88AD}" type="presOf" srcId="{8BE990A2-24EA-4415-8E2C-CBA3A109D497}" destId="{12054C3C-DCE5-46E7-9828-F3C6317BE3F6}" srcOrd="0" destOrd="0" presId="urn:microsoft.com/office/officeart/2005/8/layout/pyramid2"/>
    <dgm:cxn modelId="{611EB09B-A683-4766-B8B6-391E42C4E7E9}" type="presOf" srcId="{011AD995-885F-4D3C-80D2-17A0A283710D}" destId="{D488840A-3A16-4426-82AB-0FEC32AFC10B}" srcOrd="0" destOrd="0" presId="urn:microsoft.com/office/officeart/2005/8/layout/pyramid2"/>
    <dgm:cxn modelId="{DD09FFA8-16CD-4865-97F2-03CBAD5E002F}" type="presOf" srcId="{FFB44363-FBE4-4F51-B556-92F563749380}" destId="{DB7BE628-8BC0-4326-8225-5325C760F3E1}" srcOrd="0" destOrd="0" presId="urn:microsoft.com/office/officeart/2005/8/layout/pyramid2"/>
    <dgm:cxn modelId="{2C6FB0AC-ADDB-455C-9673-F157B698EB81}" srcId="{CE4A98EA-EAF3-47EA-8AA8-39C3992B0842}" destId="{FFB44363-FBE4-4F51-B556-92F563749380}" srcOrd="0" destOrd="0" parTransId="{3FBA3DFB-860D-4B36-B415-8808F36E300F}" sibTransId="{F7544D81-9B98-4F4C-B182-B5BADA17E3F4}"/>
    <dgm:cxn modelId="{F2BB2247-3BC1-440A-8626-FE93671F2169}" type="presParOf" srcId="{4AFADB55-28D2-4A0C-8184-88820AD8199A}" destId="{79B18B84-B23B-440B-828F-1C7FFA1B87D8}" srcOrd="0" destOrd="0" presId="urn:microsoft.com/office/officeart/2005/8/layout/pyramid2"/>
    <dgm:cxn modelId="{56D73CEB-92A1-49B1-9BA5-57DC47D1747B}" type="presParOf" srcId="{4AFADB55-28D2-4A0C-8184-88820AD8199A}" destId="{8D1454B0-CC5F-4B50-9EFD-A95A503D6160}" srcOrd="1" destOrd="0" presId="urn:microsoft.com/office/officeart/2005/8/layout/pyramid2"/>
    <dgm:cxn modelId="{FAAC7120-60E0-4AE0-9B7E-30599EEF4D2D}" type="presParOf" srcId="{8D1454B0-CC5F-4B50-9EFD-A95A503D6160}" destId="{DB7BE628-8BC0-4326-8225-5325C760F3E1}" srcOrd="0" destOrd="0" presId="urn:microsoft.com/office/officeart/2005/8/layout/pyramid2"/>
    <dgm:cxn modelId="{4CA7F9B9-7193-4100-93F6-47D1E8DFA3E6}" type="presParOf" srcId="{8D1454B0-CC5F-4B50-9EFD-A95A503D6160}" destId="{4522DABE-BE2E-468C-AF90-EF423374B0B8}" srcOrd="1" destOrd="0" presId="urn:microsoft.com/office/officeart/2005/8/layout/pyramid2"/>
    <dgm:cxn modelId="{7C561F31-FA8B-486B-BC32-37748A8EE3B7}" type="presParOf" srcId="{8D1454B0-CC5F-4B50-9EFD-A95A503D6160}" destId="{D488840A-3A16-4426-82AB-0FEC32AFC10B}" srcOrd="2" destOrd="0" presId="urn:microsoft.com/office/officeart/2005/8/layout/pyramid2"/>
    <dgm:cxn modelId="{580A24C2-1633-4D67-80BA-0C629CD961B1}" type="presParOf" srcId="{8D1454B0-CC5F-4B50-9EFD-A95A503D6160}" destId="{BA5483E9-935F-45A6-BA56-C0BD7716C3DA}" srcOrd="3" destOrd="0" presId="urn:microsoft.com/office/officeart/2005/8/layout/pyramid2"/>
    <dgm:cxn modelId="{696E71F3-80EA-4F84-9E5C-2D0144B2866A}" type="presParOf" srcId="{8D1454B0-CC5F-4B50-9EFD-A95A503D6160}" destId="{12054C3C-DCE5-46E7-9828-F3C6317BE3F6}" srcOrd="4" destOrd="0" presId="urn:microsoft.com/office/officeart/2005/8/layout/pyramid2"/>
    <dgm:cxn modelId="{AA3B3F5F-A6AD-47C0-B59A-C309F9CFA60E}" type="presParOf" srcId="{8D1454B0-CC5F-4B50-9EFD-A95A503D6160}" destId="{430E8468-10B3-41D1-AD59-AE7BECEB507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18B84-B23B-440B-828F-1C7FFA1B87D8}">
      <dsp:nvSpPr>
        <dsp:cNvPr id="0" name=""/>
        <dsp:cNvSpPr/>
      </dsp:nvSpPr>
      <dsp:spPr>
        <a:xfrm>
          <a:off x="3311334" y="1153886"/>
          <a:ext cx="3083101" cy="267261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BE628-8BC0-4326-8225-5325C760F3E1}">
      <dsp:nvSpPr>
        <dsp:cNvPr id="0" name=""/>
        <dsp:cNvSpPr/>
      </dsp:nvSpPr>
      <dsp:spPr>
        <a:xfrm>
          <a:off x="3417383" y="165355"/>
          <a:ext cx="2948099" cy="11817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Creator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Beneficiary, Parent, Grandparent, Guardian, Court Order </a:t>
          </a:r>
        </a:p>
      </dsp:txBody>
      <dsp:txXfrm>
        <a:off x="3475069" y="223041"/>
        <a:ext cx="2832727" cy="1066328"/>
      </dsp:txXfrm>
    </dsp:sp>
    <dsp:sp modelId="{D488840A-3A16-4426-82AB-0FEC32AFC10B}">
      <dsp:nvSpPr>
        <dsp:cNvPr id="0" name=""/>
        <dsp:cNvSpPr/>
      </dsp:nvSpPr>
      <dsp:spPr>
        <a:xfrm>
          <a:off x="6289049" y="2739844"/>
          <a:ext cx="3576845" cy="1401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Medicaid Recipient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Medicaid Pay Back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 Heirs / Next of Kin</a:t>
          </a:r>
        </a:p>
      </dsp:txBody>
      <dsp:txXfrm>
        <a:off x="6357469" y="2808264"/>
        <a:ext cx="3440005" cy="1264749"/>
      </dsp:txXfrm>
    </dsp:sp>
    <dsp:sp modelId="{12054C3C-DCE5-46E7-9828-F3C6317BE3F6}">
      <dsp:nvSpPr>
        <dsp:cNvPr id="0" name=""/>
        <dsp:cNvSpPr/>
      </dsp:nvSpPr>
      <dsp:spPr>
        <a:xfrm>
          <a:off x="786211" y="3255100"/>
          <a:ext cx="2593115" cy="95201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Trustee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Anyone Except Bene / Medicaid Recipient</a:t>
          </a:r>
        </a:p>
      </dsp:txBody>
      <dsp:txXfrm>
        <a:off x="832685" y="3301574"/>
        <a:ext cx="2500167" cy="8590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18B84-B23B-440B-828F-1C7FFA1B87D8}">
      <dsp:nvSpPr>
        <dsp:cNvPr id="0" name=""/>
        <dsp:cNvSpPr/>
      </dsp:nvSpPr>
      <dsp:spPr>
        <a:xfrm>
          <a:off x="3563065" y="1349111"/>
          <a:ext cx="3100199" cy="268743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BE628-8BC0-4326-8225-5325C760F3E1}">
      <dsp:nvSpPr>
        <dsp:cNvPr id="0" name=""/>
        <dsp:cNvSpPr/>
      </dsp:nvSpPr>
      <dsp:spPr>
        <a:xfrm>
          <a:off x="3859275" y="283703"/>
          <a:ext cx="2520965" cy="119342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Creator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Anyone Except Bene / Medicaid Recipient</a:t>
          </a:r>
        </a:p>
      </dsp:txBody>
      <dsp:txXfrm>
        <a:off x="3917533" y="341961"/>
        <a:ext cx="2404449" cy="1076907"/>
      </dsp:txXfrm>
    </dsp:sp>
    <dsp:sp modelId="{D488840A-3A16-4426-82AB-0FEC32AFC10B}">
      <dsp:nvSpPr>
        <dsp:cNvPr id="0" name=""/>
        <dsp:cNvSpPr/>
      </dsp:nvSpPr>
      <dsp:spPr>
        <a:xfrm>
          <a:off x="6556763" y="2824495"/>
          <a:ext cx="3773588" cy="125326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Medicaid Recipient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Remainder to anyone else</a:t>
          </a:r>
        </a:p>
      </dsp:txBody>
      <dsp:txXfrm>
        <a:off x="6617942" y="2885674"/>
        <a:ext cx="3651230" cy="1130903"/>
      </dsp:txXfrm>
    </dsp:sp>
    <dsp:sp modelId="{12054C3C-DCE5-46E7-9828-F3C6317BE3F6}">
      <dsp:nvSpPr>
        <dsp:cNvPr id="0" name=""/>
        <dsp:cNvSpPr/>
      </dsp:nvSpPr>
      <dsp:spPr>
        <a:xfrm>
          <a:off x="1236505" y="3010354"/>
          <a:ext cx="2445939" cy="10382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Trustee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Anyone Except Bene / Medicaid Recipient</a:t>
          </a:r>
        </a:p>
      </dsp:txBody>
      <dsp:txXfrm>
        <a:off x="1287190" y="3061039"/>
        <a:ext cx="2344569" cy="9369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18B84-B23B-440B-828F-1C7FFA1B87D8}">
      <dsp:nvSpPr>
        <dsp:cNvPr id="0" name=""/>
        <dsp:cNvSpPr/>
      </dsp:nvSpPr>
      <dsp:spPr>
        <a:xfrm>
          <a:off x="3585760" y="1129166"/>
          <a:ext cx="3017053" cy="261535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BE628-8BC0-4326-8225-5325C760F3E1}">
      <dsp:nvSpPr>
        <dsp:cNvPr id="0" name=""/>
        <dsp:cNvSpPr/>
      </dsp:nvSpPr>
      <dsp:spPr>
        <a:xfrm>
          <a:off x="3376106" y="361795"/>
          <a:ext cx="3433551" cy="67256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Creator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Bene / Future Medicaid Recipient</a:t>
          </a:r>
        </a:p>
      </dsp:txBody>
      <dsp:txXfrm>
        <a:off x="3408938" y="394627"/>
        <a:ext cx="3367887" cy="606900"/>
      </dsp:txXfrm>
    </dsp:sp>
    <dsp:sp modelId="{D488840A-3A16-4426-82AB-0FEC32AFC10B}">
      <dsp:nvSpPr>
        <dsp:cNvPr id="0" name=""/>
        <dsp:cNvSpPr/>
      </dsp:nvSpPr>
      <dsp:spPr>
        <a:xfrm>
          <a:off x="6587712" y="2654650"/>
          <a:ext cx="3388288" cy="15954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Medicaid Recipient (income ONLY)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Creator’s choice of future Beneficiary  </a:t>
          </a:r>
        </a:p>
      </dsp:txBody>
      <dsp:txXfrm>
        <a:off x="6665594" y="2732532"/>
        <a:ext cx="3232524" cy="1439656"/>
      </dsp:txXfrm>
    </dsp:sp>
    <dsp:sp modelId="{12054C3C-DCE5-46E7-9828-F3C6317BE3F6}">
      <dsp:nvSpPr>
        <dsp:cNvPr id="0" name=""/>
        <dsp:cNvSpPr/>
      </dsp:nvSpPr>
      <dsp:spPr>
        <a:xfrm>
          <a:off x="879540" y="2856789"/>
          <a:ext cx="2743734" cy="13446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Trustee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Anyone Except Bene / Medicaid Recipient (typically their child)</a:t>
          </a:r>
        </a:p>
      </dsp:txBody>
      <dsp:txXfrm>
        <a:off x="945179" y="2922428"/>
        <a:ext cx="2612456" cy="12133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B18B84-B23B-440B-828F-1C7FFA1B87D8}">
      <dsp:nvSpPr>
        <dsp:cNvPr id="0" name=""/>
        <dsp:cNvSpPr/>
      </dsp:nvSpPr>
      <dsp:spPr>
        <a:xfrm>
          <a:off x="3448195" y="1115823"/>
          <a:ext cx="2981399" cy="258444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BE628-8BC0-4326-8225-5325C760F3E1}">
      <dsp:nvSpPr>
        <dsp:cNvPr id="0" name=""/>
        <dsp:cNvSpPr/>
      </dsp:nvSpPr>
      <dsp:spPr>
        <a:xfrm>
          <a:off x="3471021" y="196159"/>
          <a:ext cx="2896110" cy="9606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Creator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Beneficiary, Bene’s POA</a:t>
          </a:r>
        </a:p>
      </dsp:txBody>
      <dsp:txXfrm>
        <a:off x="3517918" y="243056"/>
        <a:ext cx="2802316" cy="866886"/>
      </dsp:txXfrm>
    </dsp:sp>
    <dsp:sp modelId="{D488840A-3A16-4426-82AB-0FEC32AFC10B}">
      <dsp:nvSpPr>
        <dsp:cNvPr id="0" name=""/>
        <dsp:cNvSpPr/>
      </dsp:nvSpPr>
      <dsp:spPr>
        <a:xfrm>
          <a:off x="6394599" y="2761497"/>
          <a:ext cx="3702673" cy="13362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Beneficiary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Medicaid Recipient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Not-For-Profit gets remainder</a:t>
          </a:r>
        </a:p>
      </dsp:txBody>
      <dsp:txXfrm>
        <a:off x="6459829" y="2826727"/>
        <a:ext cx="3572213" cy="1205786"/>
      </dsp:txXfrm>
    </dsp:sp>
    <dsp:sp modelId="{12054C3C-DCE5-46E7-9828-F3C6317BE3F6}">
      <dsp:nvSpPr>
        <dsp:cNvPr id="0" name=""/>
        <dsp:cNvSpPr/>
      </dsp:nvSpPr>
      <dsp:spPr>
        <a:xfrm>
          <a:off x="907549" y="3042482"/>
          <a:ext cx="2605937" cy="97600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Trustee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Not-For-Profit agency</a:t>
          </a:r>
        </a:p>
      </dsp:txBody>
      <dsp:txXfrm>
        <a:off x="955194" y="3090127"/>
        <a:ext cx="2510647" cy="8807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0631243-12D6-456D-B268-83215E97C9F0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8CFBA00-C2D7-4596-ADC9-905822DBE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50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512E3B43-B2E4-4F22-BD63-EA73EF74F9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CE6A5392-84E5-4134-AA73-9D91003317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AB1C6DCE-81BF-467B-9E7E-5E61E01D1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B6E5FB6C-21D6-448C-92DF-6B963434667A}" type="slidenum">
              <a:rPr lang="en-US" altLang="en-US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583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07A88F1D-B832-431A-87A0-8FC5F7C1C0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CC31F54E-EF1A-40C2-9E08-E0EEA74531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7B0735B6-6EBF-47D4-9282-031608C41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667712FB-533A-465F-A7AC-A1D6205B8A70}" type="slidenum">
              <a:rPr lang="en-US" altLang="en-US">
                <a:latin typeface="Calibri" panose="020F0502020204030204" pitchFamily="34" charset="0"/>
              </a:rPr>
              <a:pPr/>
              <a:t>23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396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07A88F1D-B832-431A-87A0-8FC5F7C1C0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CC31F54E-EF1A-40C2-9E08-E0EEA74531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7B0735B6-6EBF-47D4-9282-031608C41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667712FB-533A-465F-A7AC-A1D6205B8A70}" type="slidenum">
              <a:rPr lang="en-US" altLang="en-US">
                <a:latin typeface="Calibri" panose="020F0502020204030204" pitchFamily="34" charset="0"/>
              </a:rPr>
              <a:pPr/>
              <a:t>29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584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07A88F1D-B832-431A-87A0-8FC5F7C1C0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CC31F54E-EF1A-40C2-9E08-E0EEA74531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7B0735B6-6EBF-47D4-9282-031608C41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667712FB-533A-465F-A7AC-A1D6205B8A70}" type="slidenum">
              <a:rPr lang="en-US" altLang="en-US">
                <a:latin typeface="Calibri" panose="020F0502020204030204" pitchFamily="34" charset="0"/>
              </a:rPr>
              <a:pPr/>
              <a:t>32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933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6B38B30F-1572-4D12-85DD-85CE949924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582610E7-BF9F-4DBA-97AF-AFAB92E071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5480AB79-E91B-411F-B87A-2A6819657D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10637B82-07D6-41F7-AD94-DE94690F95B1}" type="slidenum">
              <a:rPr lang="en-US" altLang="en-US">
                <a:latin typeface="Calibri" panose="020F0502020204030204" pitchFamily="34" charset="0"/>
              </a:rPr>
              <a:pPr/>
              <a:t>37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481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6C071A7C-6AC4-4AA2-88E4-B9870F91AE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7D5EEE4F-1477-4B95-AF50-DE3C8791C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7092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5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8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17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0960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9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17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15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62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4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2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8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9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7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10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13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0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6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E19AB-F88B-49B1-8525-740BE40E787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D9833-B5D5-4578-B8B9-A3627C48C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dan@timinslaw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fpany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dan@timinslaw.com" TargetMode="External"/><Relationship Id="rId2" Type="http://schemas.openxmlformats.org/officeDocument/2006/relationships/hyperlink" Target="http://www.timinslaw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fpany.org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998BF-593B-4560-9877-D3712B97E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173" y="1006679"/>
            <a:ext cx="11459826" cy="3657599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New York Public Library,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           Science, Industry and Business Library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Financial Planning &amp; Medicaid         </a:t>
            </a:r>
            <a:b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Planning for Disabled Parents and </a:t>
            </a:r>
            <a:b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Special Needs Beneficiaries</a:t>
            </a:r>
            <a:b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Originally presented on April 14, 2018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6DA676-EA84-4C77-9801-7E584F2A4F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20025" y="4467225"/>
            <a:ext cx="4117974" cy="20690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r">
              <a:spcBef>
                <a:spcPts val="1200"/>
              </a:spcBef>
            </a:pPr>
            <a:r>
              <a:rPr lang="en-US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Daniel Timins, Esq., CFP®</a:t>
            </a:r>
            <a:endParaRPr lang="en-US" altLang="en-US" sz="3000" b="1" baseline="30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1200"/>
              </a:spcBef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dan@timinslaw.com</a:t>
            </a:r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12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477 Madison Avenue, Suite 240</a:t>
            </a:r>
          </a:p>
          <a:p>
            <a:pPr algn="r">
              <a:spcBef>
                <a:spcPts val="12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York, NY 10022</a:t>
            </a:r>
          </a:p>
          <a:p>
            <a:pPr algn="r">
              <a:spcBef>
                <a:spcPts val="12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(212) 683-3560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14197707-8382-4A48-B451-1CF77C30A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234" y="4639998"/>
            <a:ext cx="3137483" cy="188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3071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AEAEC8C-D9BA-4A5C-9208-7EB432548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33" y="457200"/>
            <a:ext cx="8153400" cy="990600"/>
          </a:xfrm>
        </p:spPr>
        <p:txBody>
          <a:bodyPr/>
          <a:lstStyle/>
          <a:p>
            <a:pPr algn="ctr"/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SSI – “Limited” Disability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92F6BF32-93E5-4F03-8017-87D7C3318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895" y="1447799"/>
            <a:ext cx="10931205" cy="529204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sz="2800" b="1" dirty="0"/>
              <a:t>Paid into SS for LESS than 40 quarters</a:t>
            </a:r>
          </a:p>
          <a:p>
            <a:pPr lvl="1">
              <a:defRPr/>
            </a:pPr>
            <a:r>
              <a:rPr lang="en-US" altLang="en-US" sz="2800" dirty="0"/>
              <a:t>Max Benefit: $857 / month in 2018</a:t>
            </a:r>
          </a:p>
          <a:p>
            <a:pPr lvl="2">
              <a:defRPr/>
            </a:pPr>
            <a:r>
              <a:rPr lang="en-US" altLang="en-US" sz="2800" dirty="0"/>
              <a:t>Fed max is $750, NY max is $87</a:t>
            </a:r>
          </a:p>
          <a:p>
            <a:pPr lvl="2">
              <a:defRPr/>
            </a:pPr>
            <a:r>
              <a:rPr lang="en-US" altLang="en-US" sz="2800" dirty="0"/>
              <a:t>Benefit based on </a:t>
            </a:r>
            <a:r>
              <a:rPr lang="en-US" altLang="en-US" sz="2800" u="sng" dirty="0"/>
              <a:t>living arrangement</a:t>
            </a:r>
            <a:r>
              <a:rPr lang="en-US" altLang="en-US" sz="2800" dirty="0"/>
              <a:t> &amp; other income</a:t>
            </a:r>
          </a:p>
          <a:p>
            <a:pPr marL="685800" lvl="2" indent="0">
              <a:buNone/>
              <a:defRPr/>
            </a:pPr>
            <a:endParaRPr lang="en-US" altLang="en-US" sz="1000" b="1" dirty="0"/>
          </a:p>
          <a:p>
            <a:pPr>
              <a:defRPr/>
            </a:pPr>
            <a:r>
              <a:rPr lang="en-US" altLang="en-US" sz="2800" b="1" dirty="0"/>
              <a:t>Limitations: Assets of only $2,000</a:t>
            </a:r>
          </a:p>
          <a:p>
            <a:pPr marL="914400" lvl="2" indent="0">
              <a:buNone/>
              <a:defRPr/>
            </a:pPr>
            <a:r>
              <a:rPr lang="en-US" altLang="en-US" sz="2800" dirty="0">
                <a:sym typeface="Wingdings" pitchFamily="2" charset="2"/>
              </a:rPr>
              <a:t> Excess must be held in </a:t>
            </a:r>
            <a:r>
              <a:rPr lang="en-US" altLang="en-US" sz="2800" u="sng" dirty="0">
                <a:sym typeface="Wingdings" pitchFamily="2" charset="2"/>
              </a:rPr>
              <a:t>Supplemental Needs Trust</a:t>
            </a:r>
            <a:endParaRPr lang="en-US" altLang="en-US" sz="2800" u="sng" dirty="0"/>
          </a:p>
          <a:p>
            <a:pPr marL="0" indent="0">
              <a:buNone/>
              <a:defRPr/>
            </a:pPr>
            <a:endParaRPr lang="en-US" altLang="en-US" sz="1000" b="1" dirty="0"/>
          </a:p>
          <a:p>
            <a:pPr>
              <a:defRPr/>
            </a:pPr>
            <a:r>
              <a:rPr lang="en-US" altLang="en-US" sz="2800" b="1" dirty="0"/>
              <a:t>Spending Requirements</a:t>
            </a:r>
          </a:p>
          <a:p>
            <a:pPr lvl="1">
              <a:defRPr/>
            </a:pPr>
            <a:r>
              <a:rPr lang="en-US" altLang="en-US" sz="2800" dirty="0"/>
              <a:t>MUST spend some of the money on Food &amp; Clothing</a:t>
            </a:r>
          </a:p>
          <a:p>
            <a:pPr lvl="1">
              <a:defRPr/>
            </a:pPr>
            <a:endParaRPr lang="en-US" altLang="en-US" sz="1000" b="1" dirty="0"/>
          </a:p>
          <a:p>
            <a:pPr marL="0" indent="0">
              <a:buNone/>
              <a:defRPr/>
            </a:pPr>
            <a:r>
              <a:rPr lang="en-US" altLang="en-US" sz="2800" b="1" dirty="0">
                <a:sym typeface="Wingdings" pitchFamily="2" charset="2"/>
              </a:rPr>
              <a:t>	 Automatic </a:t>
            </a:r>
            <a:r>
              <a:rPr lang="en-US" altLang="en-US" sz="2800" b="1" u="sng" dirty="0">
                <a:sym typeface="Wingdings" pitchFamily="2" charset="2"/>
              </a:rPr>
              <a:t>Medicaid</a:t>
            </a:r>
            <a:r>
              <a:rPr lang="en-US" altLang="en-US" sz="2800" b="1" dirty="0">
                <a:sym typeface="Wingdings" pitchFamily="2" charset="2"/>
              </a:rPr>
              <a:t> eligibility </a:t>
            </a:r>
            <a:endParaRPr lang="en-US" altLang="en-US" sz="2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E022C-C16C-417B-BD13-C742BD132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7156F608-8FD2-4995-8A7C-2754DDB50553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10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899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672F2A78-A902-4DD1-BF41-AB2AF756A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441325"/>
            <a:ext cx="8153400" cy="990600"/>
          </a:xfrm>
        </p:spPr>
        <p:txBody>
          <a:bodyPr/>
          <a:lstStyle/>
          <a:p>
            <a:pPr algn="ctr"/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SSDI – “Full” Disability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F43EA662-892C-4931-B42F-4B5B06647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773" y="1343025"/>
            <a:ext cx="11473760" cy="54482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300" b="1" dirty="0"/>
              <a:t>Paid into SS for 40 fiscal quarters</a:t>
            </a:r>
          </a:p>
          <a:p>
            <a:pPr lvl="1"/>
            <a:r>
              <a:rPr lang="en-US" altLang="en-US" sz="2300" dirty="0"/>
              <a:t>Max Benefit: $2,788 in 2018</a:t>
            </a:r>
          </a:p>
          <a:p>
            <a:pPr lvl="1"/>
            <a:r>
              <a:rPr lang="en-US" altLang="en-US" sz="2300" dirty="0"/>
              <a:t>Benefit base on </a:t>
            </a:r>
            <a:r>
              <a:rPr lang="en-US" altLang="en-US" sz="2300" u="sng" dirty="0"/>
              <a:t>income history</a:t>
            </a:r>
          </a:p>
          <a:p>
            <a:pPr lvl="1"/>
            <a:endParaRPr lang="en-US" altLang="en-US" sz="1000" b="1" dirty="0"/>
          </a:p>
          <a:p>
            <a:pPr marL="0" indent="0">
              <a:buNone/>
            </a:pPr>
            <a:r>
              <a:rPr lang="en-US" altLang="en-US" sz="2300" b="1" u="sng" dirty="0"/>
              <a:t>No</a:t>
            </a:r>
            <a:r>
              <a:rPr lang="en-US" altLang="en-US" sz="2300" b="1" dirty="0"/>
              <a:t> limit on how much </a:t>
            </a:r>
            <a:r>
              <a:rPr lang="en-US" altLang="en-US" sz="2300" b="1" u="sng" dirty="0"/>
              <a:t>assets</a:t>
            </a:r>
            <a:r>
              <a:rPr lang="en-US" altLang="en-US" sz="2300" b="1" dirty="0"/>
              <a:t> you have</a:t>
            </a:r>
          </a:p>
          <a:p>
            <a:pPr marL="0" indent="0">
              <a:buNone/>
            </a:pPr>
            <a:r>
              <a:rPr lang="en-US" altLang="en-US" sz="2300" b="1" u="sng" dirty="0"/>
              <a:t>Income</a:t>
            </a:r>
            <a:r>
              <a:rPr lang="en-US" altLang="en-US" sz="2300" b="1" dirty="0"/>
              <a:t> </a:t>
            </a:r>
            <a:r>
              <a:rPr lang="en-US" altLang="en-US" sz="2300" b="1" u="sng" dirty="0"/>
              <a:t>limits</a:t>
            </a:r>
            <a:r>
              <a:rPr lang="en-US" altLang="en-US" sz="2300" b="1" dirty="0"/>
              <a:t> do apply:</a:t>
            </a:r>
          </a:p>
          <a:p>
            <a:pPr lvl="1"/>
            <a:r>
              <a:rPr lang="en-US" altLang="en-US" sz="2300" dirty="0"/>
              <a:t>No limit on “passive” income</a:t>
            </a:r>
          </a:p>
          <a:p>
            <a:pPr lvl="1"/>
            <a:r>
              <a:rPr lang="en-US" altLang="en-US" sz="2300" dirty="0"/>
              <a:t>You can still “earn” &lt; $1,170 / month in income</a:t>
            </a:r>
          </a:p>
          <a:p>
            <a:pPr lvl="1"/>
            <a:endParaRPr lang="en-US" altLang="en-US" sz="1000" b="1" dirty="0"/>
          </a:p>
          <a:p>
            <a:pPr marL="0" indent="0">
              <a:buNone/>
            </a:pPr>
            <a:r>
              <a:rPr lang="en-US" altLang="en-US" sz="2300" b="1" dirty="0"/>
              <a:t>No government requirements how it must be spent</a:t>
            </a:r>
          </a:p>
          <a:p>
            <a:pPr marL="0" indent="0">
              <a:buNone/>
            </a:pPr>
            <a:endParaRPr lang="en-US" altLang="en-US" sz="1000" b="1" dirty="0"/>
          </a:p>
          <a:p>
            <a:pPr marL="0" indent="0">
              <a:buNone/>
            </a:pPr>
            <a:r>
              <a:rPr lang="en-US" altLang="en-US" sz="2300" b="1" dirty="0"/>
              <a:t>TIP: If you are nearing 40 quarters, try to keep working before applying: </a:t>
            </a:r>
            <a:r>
              <a:rPr lang="en-US" altLang="en-US" sz="2300" dirty="0"/>
              <a:t>SSDI has more freedom than SSI (20 of those quarters must be in past 10 years)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4671A3-981F-4072-8647-EEE8C71B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30AEA932-6DDE-49E6-9A6E-1101E002E554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11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pic>
        <p:nvPicPr>
          <p:cNvPr id="16389" name="Picture 5" descr="C:\Users\Gissel\Downloads\ssdi.jpg">
            <a:extLst>
              <a:ext uri="{FF2B5EF4-FFF2-40B4-BE49-F238E27FC236}">
                <a16:creationId xmlns:a16="http://schemas.microsoft.com/office/drawing/2014/main" id="{EBEBDB3D-EFB8-4B65-B4F2-E1A137113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74" y="1981199"/>
            <a:ext cx="2637409" cy="2849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2188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9F4971D-BA81-48E7-BBA6-C4CDD084A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5509" y="266700"/>
            <a:ext cx="8153400" cy="990600"/>
          </a:xfrm>
        </p:spPr>
        <p:txBody>
          <a:bodyPr/>
          <a:lstStyle/>
          <a:p>
            <a:pPr algn="ctr"/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2602C-6607-4C63-BF9F-07746F0BF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61" y="1371600"/>
            <a:ext cx="11834248" cy="5219700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dirty="0"/>
              <a:t>A HEALTH care program: </a:t>
            </a:r>
          </a:p>
          <a:p>
            <a:pPr lvl="1">
              <a:defRPr/>
            </a:pPr>
            <a:r>
              <a:rPr lang="en-US" sz="2200" dirty="0"/>
              <a:t>40 quarter qualification </a:t>
            </a:r>
            <a:r>
              <a:rPr lang="en-US" sz="2200" dirty="0">
                <a:sym typeface="Wingdings" panose="05000000000000000000" pitchFamily="2" charset="2"/>
              </a:rPr>
              <a:t> you can qualify for Medicare 2 years after you are declared disabled (which takes 5 months)</a:t>
            </a:r>
          </a:p>
          <a:p>
            <a:pPr marL="0" indent="0">
              <a:buNone/>
              <a:defRPr/>
            </a:pPr>
            <a:endParaRPr lang="en-US" sz="800" dirty="0">
              <a:sym typeface="Wingdings" panose="05000000000000000000" pitchFamily="2" charset="2"/>
            </a:endParaRPr>
          </a:p>
          <a:p>
            <a:pPr marL="0" indent="0">
              <a:buNone/>
              <a:defRPr/>
            </a:pPr>
            <a:r>
              <a:rPr lang="en-US" b="1" u="sng" dirty="0">
                <a:sym typeface="Wingdings" panose="05000000000000000000" pitchFamily="2" charset="2"/>
              </a:rPr>
              <a:t>Parts</a:t>
            </a:r>
          </a:p>
          <a:p>
            <a:pPr>
              <a:defRPr/>
            </a:pPr>
            <a:r>
              <a:rPr lang="en-US" b="1" dirty="0"/>
              <a:t> PART A</a:t>
            </a:r>
            <a:r>
              <a:rPr lang="en-US" dirty="0"/>
              <a:t>: Inpatient Hospital Care</a:t>
            </a:r>
          </a:p>
          <a:p>
            <a:pPr lvl="1">
              <a:defRPr/>
            </a:pPr>
            <a:r>
              <a:rPr lang="en-US" sz="2200" dirty="0"/>
              <a:t>“Eligible” people pay during working years; pay up to $407 per month if “Ineligible”</a:t>
            </a:r>
          </a:p>
          <a:p>
            <a:pPr>
              <a:defRPr/>
            </a:pPr>
            <a:r>
              <a:rPr lang="en-US" dirty="0"/>
              <a:t> </a:t>
            </a:r>
            <a:r>
              <a:rPr lang="en-US" b="1" dirty="0"/>
              <a:t>PART B</a:t>
            </a:r>
            <a:r>
              <a:rPr lang="en-US" dirty="0"/>
              <a:t>: Supplemental Medical Insurance</a:t>
            </a:r>
          </a:p>
          <a:p>
            <a:pPr lvl="1">
              <a:defRPr/>
            </a:pPr>
            <a:r>
              <a:rPr lang="en-US" sz="2200" dirty="0"/>
              <a:t>You pay $104.90 - $335.70 per month (</a:t>
            </a:r>
            <a:r>
              <a:rPr lang="en-US" sz="2100" dirty="0"/>
              <a:t>directly withdrawn from you </a:t>
            </a:r>
            <a:r>
              <a:rPr lang="en-US" sz="2200" dirty="0"/>
              <a:t>Social Security)</a:t>
            </a:r>
          </a:p>
          <a:p>
            <a:pPr>
              <a:defRPr/>
            </a:pPr>
            <a:r>
              <a:rPr lang="en-US" b="1" dirty="0"/>
              <a:t>PART C</a:t>
            </a:r>
            <a:r>
              <a:rPr lang="en-US" dirty="0"/>
              <a:t>: Managed Care</a:t>
            </a:r>
          </a:p>
          <a:p>
            <a:pPr lvl="1">
              <a:defRPr/>
            </a:pPr>
            <a:r>
              <a:rPr lang="en-US" sz="2200" dirty="0"/>
              <a:t>Cost varies by plan</a:t>
            </a:r>
          </a:p>
          <a:p>
            <a:pPr>
              <a:defRPr/>
            </a:pPr>
            <a:r>
              <a:rPr lang="en-US" b="1" dirty="0"/>
              <a:t> PART D</a:t>
            </a:r>
            <a:r>
              <a:rPr lang="en-US" dirty="0"/>
              <a:t>: Prescription Drug Benefits</a:t>
            </a:r>
          </a:p>
          <a:p>
            <a:pPr lvl="1">
              <a:defRPr/>
            </a:pPr>
            <a:r>
              <a:rPr lang="en-US" sz="2200" dirty="0"/>
              <a:t> $0-$50 per month; cost varies by plan; higher income consumers often pay more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6BD907-6911-4DE9-959F-E528BF02F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436FE6CE-E65D-4520-8198-0013F6FB704B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12</a:t>
            </a:fld>
            <a:endParaRPr lang="en-US" alt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664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C90FB-D3CC-4E01-9015-170FEDDB7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9667" y="239440"/>
            <a:ext cx="8610600" cy="1293028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Medicaid?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A6ABC-3EFD-4B6C-A1D6-982D8712C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762" y="1838426"/>
            <a:ext cx="11063438" cy="4380260"/>
          </a:xfrm>
        </p:spPr>
        <p:txBody>
          <a:bodyPr>
            <a:normAutofit/>
          </a:bodyPr>
          <a:lstStyle/>
          <a:p>
            <a:r>
              <a:rPr lang="en-US" sz="2800" b="1" u="sng" dirty="0"/>
              <a:t>Medicaid</a:t>
            </a:r>
            <a:r>
              <a:rPr lang="en-US" sz="2800" dirty="0"/>
              <a:t> is:</a:t>
            </a:r>
          </a:p>
          <a:p>
            <a:pPr marL="457200" lvl="1" indent="0">
              <a:buNone/>
            </a:pPr>
            <a:r>
              <a:rPr lang="en-US" sz="2800" dirty="0"/>
              <a:t>(1) a healthcare program </a:t>
            </a:r>
          </a:p>
          <a:p>
            <a:pPr marL="457200" lvl="1" indent="0">
              <a:buNone/>
            </a:pPr>
            <a:r>
              <a:rPr lang="en-US" sz="2800" dirty="0"/>
              <a:t>(2) that assists low-income families or individuals </a:t>
            </a:r>
          </a:p>
          <a:p>
            <a:pPr marL="457200" lvl="1" indent="0">
              <a:buNone/>
            </a:pPr>
            <a:r>
              <a:rPr lang="en-US" sz="2800" dirty="0"/>
              <a:t>(3) in paying for long-term medical and custodial care costs</a:t>
            </a:r>
          </a:p>
          <a:p>
            <a:pPr marL="457200" lvl="1" indent="0">
              <a:buNone/>
            </a:pPr>
            <a:r>
              <a:rPr lang="en-US" sz="2800" dirty="0"/>
              <a:t>(4) a joint program, funded primarily by the federal government </a:t>
            </a:r>
          </a:p>
          <a:p>
            <a:pPr marL="457200" lvl="1" indent="0">
              <a:buNone/>
            </a:pPr>
            <a:r>
              <a:rPr lang="en-US" sz="2800" dirty="0"/>
              <a:t>(5) and run at the state and county level</a:t>
            </a:r>
          </a:p>
          <a:p>
            <a:pPr marL="457200" lvl="1" indent="0">
              <a:buNone/>
            </a:pPr>
            <a:r>
              <a:rPr lang="en-US" sz="2800" dirty="0"/>
              <a:t>(6) where coverage, exemptions and costs may vary.</a:t>
            </a:r>
          </a:p>
        </p:txBody>
      </p:sp>
    </p:spTree>
    <p:extLst>
      <p:ext uri="{BB962C8B-B14F-4D97-AF65-F5344CB8AC3E}">
        <p14:creationId xmlns:p14="http://schemas.microsoft.com/office/powerpoint/2010/main" val="3002057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2763-78C5-4D35-97B5-0E19CE2E7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297671"/>
            <a:ext cx="8610600" cy="100102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What is Medicaid?!!?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Pays for health &amp; Personal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A2A8-5A76-4E10-87CD-E11AEEA9C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133" y="1524000"/>
            <a:ext cx="10905067" cy="4825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Pays for care regarding </a:t>
            </a:r>
            <a:r>
              <a:rPr lang="en-US" altLang="en-US" sz="2400" b="1" u="sng" dirty="0"/>
              <a:t>ACTIVITIES OF DAILY LIVING (“ADLs”)</a:t>
            </a:r>
          </a:p>
          <a:p>
            <a:pPr lvl="1"/>
            <a:r>
              <a:rPr lang="en-US" altLang="en-US" sz="2400" dirty="0"/>
              <a:t>Transferring (Walking) </a:t>
            </a:r>
          </a:p>
          <a:p>
            <a:pPr lvl="1"/>
            <a:r>
              <a:rPr lang="en-US" altLang="en-US" sz="2400" dirty="0"/>
              <a:t>Bathing</a:t>
            </a:r>
          </a:p>
          <a:p>
            <a:pPr lvl="1"/>
            <a:r>
              <a:rPr lang="en-US" altLang="en-US" sz="2400" dirty="0"/>
              <a:t>Dressing</a:t>
            </a:r>
          </a:p>
          <a:p>
            <a:pPr lvl="1"/>
            <a:r>
              <a:rPr lang="en-US" altLang="en-US" sz="2400" dirty="0"/>
              <a:t>Eating</a:t>
            </a:r>
          </a:p>
          <a:p>
            <a:pPr lvl="1"/>
            <a:r>
              <a:rPr lang="en-US" altLang="en-US" sz="2400" dirty="0"/>
              <a:t>Continence</a:t>
            </a:r>
          </a:p>
          <a:p>
            <a:pPr lvl="1"/>
            <a:r>
              <a:rPr lang="en-US" altLang="en-US" sz="2400" dirty="0"/>
              <a:t>Toileting</a:t>
            </a:r>
          </a:p>
          <a:p>
            <a:pPr lvl="1"/>
            <a:endParaRPr lang="en-US" altLang="en-US" sz="2400" dirty="0"/>
          </a:p>
          <a:p>
            <a:pPr marL="0" indent="0">
              <a:buNone/>
            </a:pPr>
            <a:r>
              <a:rPr lang="en-US" sz="2400" dirty="0"/>
              <a:t>Pays health care providers</a:t>
            </a:r>
          </a:p>
          <a:p>
            <a:pPr lvl="1"/>
            <a:r>
              <a:rPr lang="en-US" sz="2400" dirty="0"/>
              <a:t>“Payor of last result”</a:t>
            </a:r>
          </a:p>
          <a:p>
            <a:pPr lvl="1"/>
            <a:r>
              <a:rPr lang="en-US" sz="2400" dirty="0"/>
              <a:t>Picks up Medicare deductibles and co-pays, but still must pay Medicare Part B</a:t>
            </a:r>
          </a:p>
          <a:p>
            <a:pPr marL="457200" lvl="1" indent="0">
              <a:buNone/>
            </a:pPr>
            <a:endParaRPr lang="en-US" alt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EDD48D-B394-41A9-8419-DB31025AB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656" y="2374624"/>
            <a:ext cx="4623943" cy="259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29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ABD9D-04CC-4CE2-BC7A-0ECCE940C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0905" y="721992"/>
            <a:ext cx="8534400" cy="720913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Medicaid v. medicare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ACD2454-ADA9-4C49-8FA2-560626A046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35556"/>
              </p:ext>
            </p:extLst>
          </p:nvPr>
        </p:nvGraphicFramePr>
        <p:xfrm>
          <a:off x="755008" y="1442905"/>
          <a:ext cx="10751191" cy="53195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74341">
                  <a:extLst>
                    <a:ext uri="{9D8B030D-6E8A-4147-A177-3AD203B41FA5}">
                      <a16:colId xmlns:a16="http://schemas.microsoft.com/office/drawing/2014/main" val="3665032273"/>
                    </a:ext>
                  </a:extLst>
                </a:gridCol>
                <a:gridCol w="5176850">
                  <a:extLst>
                    <a:ext uri="{9D8B030D-6E8A-4147-A177-3AD203B41FA5}">
                      <a16:colId xmlns:a16="http://schemas.microsoft.com/office/drawing/2014/main" val="3365713826"/>
                    </a:ext>
                  </a:extLst>
                </a:gridCol>
              </a:tblGrid>
              <a:tr h="473239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Medicaid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Medicare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1150007"/>
                  </a:ext>
                </a:extLst>
              </a:tr>
              <a:tr h="4732306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Resource Limits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Assets:    $15,150 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Income: $     845 per month 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Spouse’s resources can limit / be limited for Medicaid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Assets:     $74,820 – $123,600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Income:  $  3,090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“Look Back” on transfers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Home Care – 1 month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Nursing Home – 5 years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Exemptions permitted </a:t>
                      </a:r>
                      <a:r>
                        <a:rPr lang="en-US" sz="2400" b="0" dirty="0">
                          <a:latin typeface="+mn-lt"/>
                          <a:cs typeface="Times New Roman" panose="02020603050405020304" pitchFamily="18" charset="0"/>
                        </a:rPr>
                        <a:t>(Ex: trusts, retirement plans, spousal refusal, Medicaid promissory notes)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No Resource Limits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Spousal resources immaterial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No need to transfer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400" b="1" dirty="0"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latin typeface="+mn-lt"/>
                          <a:cs typeface="Times New Roman" panose="02020603050405020304" pitchFamily="18" charset="0"/>
                        </a:rPr>
                        <a:t>Exemptions unnecessary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424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58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9A6B7-27E7-4999-B207-945D8E560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30880"/>
            <a:ext cx="8610600" cy="1293028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are we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89B4E-2027-44C6-8918-619EF17F5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9" y="1495425"/>
            <a:ext cx="11486508" cy="5114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u="sng" dirty="0">
                <a:cs typeface="Times New Roman" panose="02020603050405020304" pitchFamily="18" charset="0"/>
              </a:rPr>
              <a:t>Medicaid for the DISABLED </a:t>
            </a:r>
            <a:r>
              <a:rPr lang="en-US" sz="2600" b="1" dirty="0">
                <a:cs typeface="Times New Roman" panose="02020603050405020304" pitchFamily="18" charset="0"/>
              </a:rPr>
              <a:t>– not people under Affordable Care Act</a:t>
            </a:r>
          </a:p>
          <a:p>
            <a:r>
              <a:rPr lang="en-US" sz="2600" dirty="0">
                <a:cs typeface="Times New Roman" panose="02020603050405020304" pitchFamily="18" charset="0"/>
              </a:rPr>
              <a:t>Children </a:t>
            </a:r>
            <a:r>
              <a:rPr lang="en-US" sz="2600" u="sng" dirty="0">
                <a:cs typeface="Times New Roman" panose="02020603050405020304" pitchFamily="18" charset="0"/>
              </a:rPr>
              <a:t>born disabled </a:t>
            </a:r>
            <a:r>
              <a:rPr lang="en-US" sz="2600" dirty="0">
                <a:cs typeface="Times New Roman" panose="02020603050405020304" pitchFamily="18" charset="0"/>
              </a:rPr>
              <a:t>(who will remain disabled)</a:t>
            </a:r>
          </a:p>
          <a:p>
            <a:r>
              <a:rPr lang="en-US" sz="2600" dirty="0">
                <a:cs typeface="Times New Roman" panose="02020603050405020304" pitchFamily="18" charset="0"/>
              </a:rPr>
              <a:t>People who were not born disabled (</a:t>
            </a:r>
            <a:r>
              <a:rPr lang="en-US" sz="2600" u="sng" dirty="0">
                <a:cs typeface="Times New Roman" panose="02020603050405020304" pitchFamily="18" charset="0"/>
              </a:rPr>
              <a:t>who became disabled</a:t>
            </a:r>
            <a:r>
              <a:rPr lang="en-US" sz="2600" dirty="0">
                <a:cs typeface="Times New Roman" panose="02020603050405020304" pitchFamily="18" charset="0"/>
              </a:rPr>
              <a:t>)</a:t>
            </a:r>
          </a:p>
          <a:p>
            <a:r>
              <a:rPr lang="en-US" sz="2600" dirty="0">
                <a:cs typeface="Times New Roman" panose="02020603050405020304" pitchFamily="18" charset="0"/>
              </a:rPr>
              <a:t>People who are not disabled (who </a:t>
            </a:r>
            <a:r>
              <a:rPr lang="en-US" sz="2600" u="sng" dirty="0">
                <a:cs typeface="Times New Roman" panose="02020603050405020304" pitchFamily="18" charset="0"/>
              </a:rPr>
              <a:t>MAY become disabled</a:t>
            </a:r>
            <a:r>
              <a:rPr lang="en-US" sz="2600" dirty="0"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2600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b="1" dirty="0">
                <a:cs typeface="Times New Roman" panose="02020603050405020304" pitchFamily="18" charset="0"/>
              </a:rPr>
              <a:t>Can also be for people who are disabled and shall one day no longer be disabled, but this can be tricky.</a:t>
            </a:r>
          </a:p>
          <a:p>
            <a:pPr marL="0" indent="0">
              <a:buNone/>
            </a:pPr>
            <a:endParaRPr lang="en-US" sz="2600" b="1" dirty="0">
              <a:cs typeface="Times New Roman" panose="02020603050405020304" pitchFamily="18" charset="0"/>
            </a:endParaRPr>
          </a:p>
          <a:p>
            <a:r>
              <a:rPr lang="en-US" sz="2800" b="1" dirty="0">
                <a:cs typeface="Times New Roman" panose="02020603050405020304" pitchFamily="18" charset="0"/>
              </a:rPr>
              <a:t>Medicaid &amp; other programs may have to be paid back.</a:t>
            </a:r>
          </a:p>
          <a:p>
            <a:pPr lvl="1"/>
            <a:r>
              <a:rPr lang="en-US" sz="2600" dirty="0">
                <a:cs typeface="Times New Roman" panose="02020603050405020304" pitchFamily="18" charset="0"/>
              </a:rPr>
              <a:t>“Pay back” begins at 55 years old…</a:t>
            </a:r>
          </a:p>
          <a:p>
            <a:pPr lvl="1"/>
            <a:r>
              <a:rPr lang="en-US" sz="2600" dirty="0">
                <a:cs typeface="Times New Roman" panose="02020603050405020304" pitchFamily="18" charset="0"/>
              </a:rPr>
              <a:t>But MUST pay back all nursing home care at any age</a:t>
            </a:r>
          </a:p>
        </p:txBody>
      </p:sp>
    </p:spTree>
    <p:extLst>
      <p:ext uri="{BB962C8B-B14F-4D97-AF65-F5344CB8AC3E}">
        <p14:creationId xmlns:p14="http://schemas.microsoft.com/office/powerpoint/2010/main" val="3600842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FB661E19-A3D5-4B25-8B55-6A381F826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22" y="2057400"/>
            <a:ext cx="4463266" cy="367557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7CE3F7-28D7-4889-8AF2-1DE6AA16D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644" y="400692"/>
            <a:ext cx="8796556" cy="1202077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Medicaid trusts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FED8F-A6C4-428A-A712-F4E4CEC3A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6388" y="1740251"/>
            <a:ext cx="7182491" cy="4717057"/>
          </a:xfrm>
        </p:spPr>
        <p:txBody>
          <a:bodyPr>
            <a:normAutofit/>
          </a:bodyPr>
          <a:lstStyle/>
          <a:p>
            <a:r>
              <a:rPr lang="en-US" sz="2400" b="1" dirty="0"/>
              <a:t>Supplemental Needs Trust</a:t>
            </a:r>
          </a:p>
          <a:p>
            <a:pPr lvl="1"/>
            <a:r>
              <a:rPr lang="en-US" sz="2400" b="1" dirty="0"/>
              <a:t>3</a:t>
            </a:r>
            <a:r>
              <a:rPr lang="en-US" sz="2400" b="1" baseline="30000" dirty="0"/>
              <a:t>rd</a:t>
            </a:r>
            <a:r>
              <a:rPr lang="en-US" sz="2400" b="1" dirty="0"/>
              <a:t> Party Trusts</a:t>
            </a:r>
          </a:p>
          <a:p>
            <a:pPr lvl="2"/>
            <a:r>
              <a:rPr lang="en-US" sz="2400" u="sng" dirty="0"/>
              <a:t>“Inter </a:t>
            </a:r>
            <a:r>
              <a:rPr lang="en-US" sz="2400" u="sng" dirty="0" err="1"/>
              <a:t>Vivos</a:t>
            </a:r>
            <a:r>
              <a:rPr lang="en-US" sz="2400" u="sng" dirty="0"/>
              <a:t>” Trusts </a:t>
            </a:r>
            <a:r>
              <a:rPr lang="en-US" sz="2400" dirty="0"/>
              <a:t>(created during life)</a:t>
            </a:r>
          </a:p>
          <a:p>
            <a:pPr lvl="2"/>
            <a:r>
              <a:rPr lang="en-US" sz="2400" u="sng" dirty="0"/>
              <a:t>Testamentary Trusts </a:t>
            </a:r>
            <a:r>
              <a:rPr lang="en-US" sz="2400" dirty="0"/>
              <a:t>(created by a Will)</a:t>
            </a:r>
          </a:p>
          <a:p>
            <a:pPr lvl="1"/>
            <a:r>
              <a:rPr lang="en-US" sz="2400" b="1" dirty="0"/>
              <a:t>1</a:t>
            </a:r>
            <a:r>
              <a:rPr lang="en-US" sz="2400" b="1" baseline="30000" dirty="0"/>
              <a:t>st</a:t>
            </a:r>
            <a:r>
              <a:rPr lang="en-US" sz="2400" b="1" dirty="0"/>
              <a:t> Party Trusts</a:t>
            </a:r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400" b="1" dirty="0"/>
              <a:t>Medicaid Asset Trusts / “Income Only Trusts”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/>
              <a:t>Pooled Income Trusts</a:t>
            </a:r>
          </a:p>
        </p:txBody>
      </p:sp>
    </p:spTree>
    <p:extLst>
      <p:ext uri="{BB962C8B-B14F-4D97-AF65-F5344CB8AC3E}">
        <p14:creationId xmlns:p14="http://schemas.microsoft.com/office/powerpoint/2010/main" val="37365685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83860-647C-4359-BC52-4CF363E87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225"/>
            <a:ext cx="10820400" cy="1293028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Medicaid trusts are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irrevocable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863A2-80B0-45FF-A2BE-1742DE932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2194560"/>
            <a:ext cx="11577369" cy="44495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There is no such thing as a “revocable” trust that is Medicaid-compliant</a:t>
            </a:r>
          </a:p>
          <a:p>
            <a:pPr lvl="1"/>
            <a:r>
              <a:rPr lang="en-US" dirty="0"/>
              <a:t>You cannot change the trust</a:t>
            </a:r>
          </a:p>
          <a:p>
            <a:pPr lvl="1"/>
            <a:r>
              <a:rPr lang="en-US" dirty="0"/>
              <a:t>You cannot be the Trustee</a:t>
            </a:r>
          </a:p>
          <a:p>
            <a:pPr lvl="1"/>
            <a:r>
              <a:rPr lang="en-US" dirty="0"/>
              <a:t>You cannot withdraw the funds (except sometimes income)</a:t>
            </a:r>
          </a:p>
          <a:p>
            <a:pPr lvl="1"/>
            <a:r>
              <a:rPr lang="en-US" dirty="0"/>
              <a:t>You cannot get cash in hand (except with MAPTs)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Government is saying </a:t>
            </a:r>
            <a:r>
              <a:rPr lang="en-US" b="1" i="1" dirty="0"/>
              <a:t>“You want to qualify for a needs-</a:t>
            </a:r>
          </a:p>
          <a:p>
            <a:pPr marL="0" indent="0">
              <a:buNone/>
            </a:pPr>
            <a:r>
              <a:rPr lang="en-US" b="1" i="1" dirty="0"/>
              <a:t>based benefit, that’s fine…but you cannot maintain control </a:t>
            </a:r>
          </a:p>
          <a:p>
            <a:pPr marL="0" indent="0">
              <a:buNone/>
            </a:pPr>
            <a:r>
              <a:rPr lang="en-US" b="1" i="1" dirty="0"/>
              <a:t>of the funds and cannot change your mind”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Irrevocable trusts have the </a:t>
            </a:r>
            <a:r>
              <a:rPr lang="en-US" b="1" i="1" u="sng" dirty="0"/>
              <a:t>WORST</a:t>
            </a:r>
            <a:r>
              <a:rPr lang="en-US" b="1" i="1" dirty="0"/>
              <a:t> income tax treatment!</a:t>
            </a:r>
          </a:p>
        </p:txBody>
      </p:sp>
      <p:pic>
        <p:nvPicPr>
          <p:cNvPr id="5" name="Picture 4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2797B967-2EDE-4A38-BC83-59B60E1428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6335" y="3190973"/>
            <a:ext cx="3222509" cy="3164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6219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F2C3-C170-4780-8294-BD91D23A7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Income tax rates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are very high for irrevocable trusts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CB00899-302F-4D9E-AA32-BFEAEEE1D6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06541"/>
              </p:ext>
            </p:extLst>
          </p:nvPr>
        </p:nvGraphicFramePr>
        <p:xfrm>
          <a:off x="444617" y="2189526"/>
          <a:ext cx="11325138" cy="4219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236">
                  <a:extLst>
                    <a:ext uri="{9D8B030D-6E8A-4147-A177-3AD203B41FA5}">
                      <a16:colId xmlns:a16="http://schemas.microsoft.com/office/drawing/2014/main" val="4201804921"/>
                    </a:ext>
                  </a:extLst>
                </a:gridCol>
                <a:gridCol w="4516098">
                  <a:extLst>
                    <a:ext uri="{9D8B030D-6E8A-4147-A177-3AD203B41FA5}">
                      <a16:colId xmlns:a16="http://schemas.microsoft.com/office/drawing/2014/main" val="2151255233"/>
                    </a:ext>
                  </a:extLst>
                </a:gridCol>
                <a:gridCol w="4286804">
                  <a:extLst>
                    <a:ext uri="{9D8B030D-6E8A-4147-A177-3AD203B41FA5}">
                      <a16:colId xmlns:a16="http://schemas.microsoft.com/office/drawing/2014/main" val="4054688024"/>
                    </a:ext>
                  </a:extLst>
                </a:gridCol>
              </a:tblGrid>
              <a:tr h="527458">
                <a:tc>
                  <a:txBody>
                    <a:bodyPr/>
                    <a:lstStyle/>
                    <a:p>
                      <a:r>
                        <a:rPr lang="en-US" sz="2800" b="1" dirty="0"/>
                        <a:t>Tax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Individuals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Irrevocable Trusts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2733988"/>
                  </a:ext>
                </a:extLst>
              </a:tr>
              <a:tr h="527458">
                <a:tc>
                  <a:txBody>
                    <a:bodyPr/>
                    <a:lstStyle/>
                    <a:p>
                      <a:r>
                        <a:rPr lang="en-US" sz="2800" b="1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&lt; $9,525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&lt; $2,550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235922"/>
                  </a:ext>
                </a:extLst>
              </a:tr>
              <a:tr h="527458">
                <a:tc>
                  <a:txBody>
                    <a:bodyPr/>
                    <a:lstStyle/>
                    <a:p>
                      <a:r>
                        <a:rPr lang="en-US" sz="2800" b="1" dirty="0"/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$9,525 - $38,700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894691"/>
                  </a:ext>
                </a:extLst>
              </a:tr>
              <a:tr h="527458">
                <a:tc>
                  <a:txBody>
                    <a:bodyPr/>
                    <a:lstStyle/>
                    <a:p>
                      <a:r>
                        <a:rPr lang="en-US" sz="2800" b="1" dirty="0"/>
                        <a:t>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$38,700 – $82,500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547848"/>
                  </a:ext>
                </a:extLst>
              </a:tr>
              <a:tr h="527458">
                <a:tc>
                  <a:txBody>
                    <a:bodyPr/>
                    <a:lstStyle/>
                    <a:p>
                      <a:r>
                        <a:rPr lang="en-US" sz="2800" b="1" dirty="0"/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$82,500 - $157,500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$2,550 - $9,150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40606"/>
                  </a:ext>
                </a:extLst>
              </a:tr>
              <a:tr h="527458">
                <a:tc>
                  <a:txBody>
                    <a:bodyPr/>
                    <a:lstStyle/>
                    <a:p>
                      <a:r>
                        <a:rPr lang="en-US" sz="2800" b="1" dirty="0"/>
                        <a:t>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$157,500 - $200,000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459267"/>
                  </a:ext>
                </a:extLst>
              </a:tr>
              <a:tr h="527458">
                <a:tc>
                  <a:txBody>
                    <a:bodyPr/>
                    <a:lstStyle/>
                    <a:p>
                      <a:r>
                        <a:rPr lang="en-US" sz="2800" b="1" dirty="0"/>
                        <a:t>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$200,000 - $500,000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$9,150 - $12,500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442612"/>
                  </a:ext>
                </a:extLst>
              </a:tr>
              <a:tr h="527458">
                <a:tc>
                  <a:txBody>
                    <a:bodyPr/>
                    <a:lstStyle/>
                    <a:p>
                      <a:r>
                        <a:rPr lang="en-US" sz="2800" b="1" dirty="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&gt; $500,000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&gt; $12,500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104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784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8C901-1541-4DB2-974F-4F0F5A43E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293028"/>
          </a:xfrm>
        </p:spPr>
        <p:txBody>
          <a:bodyPr/>
          <a:lstStyle/>
          <a:p>
            <a:pPr algn="ctr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019C9-FB24-4BE5-B34E-3C946659F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All information contained in these pages is for informational purposes only. It should not be considered legal advice. Please consult an attorney before taking any steps based on this information. </a:t>
            </a:r>
          </a:p>
          <a:p>
            <a:r>
              <a:rPr lang="en-US" sz="2400" dirty="0"/>
              <a:t>The information provided herein is subject to change on an annual basis or more frequently.</a:t>
            </a:r>
          </a:p>
          <a:p>
            <a:r>
              <a:rPr lang="en-US" sz="2400" dirty="0"/>
              <a:t>Any tax information provided herein is strictly incidental and not provided from a tax preparation professional.</a:t>
            </a:r>
          </a:p>
          <a:p>
            <a:r>
              <a:rPr lang="en-US" sz="2400" dirty="0"/>
              <a:t>Any references to investment gains are based on past results, and are not a guarantee as to the future.</a:t>
            </a:r>
          </a:p>
        </p:txBody>
      </p:sp>
    </p:spTree>
    <p:extLst>
      <p:ext uri="{BB962C8B-B14F-4D97-AF65-F5344CB8AC3E}">
        <p14:creationId xmlns:p14="http://schemas.microsoft.com/office/powerpoint/2010/main" val="1871942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F5920-BFF7-4068-9EF2-3FABE0213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264166"/>
            <a:ext cx="8610600" cy="1495425"/>
          </a:xfrm>
        </p:spPr>
        <p:txBody>
          <a:bodyPr>
            <a:normAutofit fontScale="90000"/>
          </a:bodyPr>
          <a:lstStyle/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Investment challenges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income, but taxes are high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A6B5F-63B1-4E9D-886A-3F0C35C0F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505" y="1759591"/>
            <a:ext cx="11526473" cy="48342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If income from an irrevocable trust are distributed to a beneficiary, the funds are taxed at the “individual rates” instead of the “trust rates”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u="sng" dirty="0"/>
              <a:t>PROBLEM:</a:t>
            </a:r>
          </a:p>
          <a:p>
            <a:r>
              <a:rPr lang="en-US" dirty="0"/>
              <a:t>Many beneficiaries need access to benefits from trust money on an on-going basis (I.e. income generation)…</a:t>
            </a:r>
          </a:p>
          <a:p>
            <a:r>
              <a:rPr lang="en-US" dirty="0"/>
              <a:t>…but the income tax rates are very high, and dilute distributions…</a:t>
            </a:r>
          </a:p>
          <a:p>
            <a:pPr marL="0" indent="0">
              <a:buNone/>
            </a:pPr>
            <a:r>
              <a:rPr lang="en-US" i="1" dirty="0"/>
              <a:t>AND</a:t>
            </a:r>
            <a:r>
              <a:rPr lang="en-US" dirty="0"/>
              <a:t>, because income is not being given to a beneficiary, it is not taxed at the beneficiary’s income tax rate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u="sng" dirty="0"/>
              <a:t>(One) SOLUTION:</a:t>
            </a:r>
          </a:p>
          <a:p>
            <a:r>
              <a:rPr lang="en-US" dirty="0"/>
              <a:t>Invest in tax-efficient mutual funds, mutual funds that focus on paying out long-term capital gains, and invest in companies with low dividends</a:t>
            </a:r>
          </a:p>
        </p:txBody>
      </p:sp>
    </p:spTree>
    <p:extLst>
      <p:ext uri="{BB962C8B-B14F-4D97-AF65-F5344CB8AC3E}">
        <p14:creationId xmlns:p14="http://schemas.microsoft.com/office/powerpoint/2010/main" val="24939804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9463C-F180-4390-A488-41B05E21E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Medicaid trust comparisons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95E78C6-D1CC-4C33-BBEF-CE86AF1164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194472"/>
              </p:ext>
            </p:extLst>
          </p:nvPr>
        </p:nvGraphicFramePr>
        <p:xfrm>
          <a:off x="308224" y="1885949"/>
          <a:ext cx="11455685" cy="4543426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599363">
                  <a:extLst>
                    <a:ext uri="{9D8B030D-6E8A-4147-A177-3AD203B41FA5}">
                      <a16:colId xmlns:a16="http://schemas.microsoft.com/office/drawing/2014/main" val="1210214572"/>
                    </a:ext>
                  </a:extLst>
                </a:gridCol>
                <a:gridCol w="2270588">
                  <a:extLst>
                    <a:ext uri="{9D8B030D-6E8A-4147-A177-3AD203B41FA5}">
                      <a16:colId xmlns:a16="http://schemas.microsoft.com/office/drawing/2014/main" val="590542863"/>
                    </a:ext>
                  </a:extLst>
                </a:gridCol>
                <a:gridCol w="2414427">
                  <a:extLst>
                    <a:ext uri="{9D8B030D-6E8A-4147-A177-3AD203B41FA5}">
                      <a16:colId xmlns:a16="http://schemas.microsoft.com/office/drawing/2014/main" val="2299936448"/>
                    </a:ext>
                  </a:extLst>
                </a:gridCol>
                <a:gridCol w="2198670">
                  <a:extLst>
                    <a:ext uri="{9D8B030D-6E8A-4147-A177-3AD203B41FA5}">
                      <a16:colId xmlns:a16="http://schemas.microsoft.com/office/drawing/2014/main" val="1215744940"/>
                    </a:ext>
                  </a:extLst>
                </a:gridCol>
                <a:gridCol w="1972637">
                  <a:extLst>
                    <a:ext uri="{9D8B030D-6E8A-4147-A177-3AD203B41FA5}">
                      <a16:colId xmlns:a16="http://schemas.microsoft.com/office/drawing/2014/main" val="3047840255"/>
                    </a:ext>
                  </a:extLst>
                </a:gridCol>
              </a:tblGrid>
              <a:tr h="428271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SNT – 1</a:t>
                      </a:r>
                      <a:r>
                        <a:rPr lang="en-US" b="1" baseline="30000" dirty="0"/>
                        <a:t>st</a:t>
                      </a:r>
                      <a:r>
                        <a:rPr lang="en-US" b="1" dirty="0"/>
                        <a:t> Party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SNT – 3</a:t>
                      </a:r>
                      <a:r>
                        <a:rPr lang="en-US" b="1" baseline="30000" dirty="0"/>
                        <a:t>rd</a:t>
                      </a:r>
                      <a:r>
                        <a:rPr lang="en-US" b="1" dirty="0"/>
                        <a:t> Party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Income Only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Pooled Trust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897271"/>
                  </a:ext>
                </a:extLst>
              </a:tr>
              <a:tr h="1062112">
                <a:tc>
                  <a:txBody>
                    <a:bodyPr/>
                    <a:lstStyle/>
                    <a:p>
                      <a:r>
                        <a:rPr lang="en-US" b="0" dirty="0"/>
                        <a:t>Who creates it?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Bene, parent, grandparent, guardian, court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NOT beneficiary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Beneficiary(</a:t>
                      </a:r>
                      <a:r>
                        <a:rPr lang="en-US" b="1" dirty="0" err="1"/>
                        <a:t>ies</a:t>
                      </a:r>
                      <a:r>
                        <a:rPr lang="en-US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Bene, Power of Atty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088462"/>
                  </a:ext>
                </a:extLst>
              </a:tr>
              <a:tr h="743479">
                <a:tc>
                  <a:txBody>
                    <a:bodyPr/>
                    <a:lstStyle/>
                    <a:p>
                      <a:r>
                        <a:rPr lang="en-US" b="0" dirty="0"/>
                        <a:t>What does it protect?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Bene’s Assets &amp;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Donor’s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Bene’s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Bene’s Income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473133"/>
                  </a:ext>
                </a:extLst>
              </a:tr>
              <a:tr h="741756">
                <a:tc>
                  <a:txBody>
                    <a:bodyPr/>
                    <a:lstStyle/>
                    <a:p>
                      <a:r>
                        <a:rPr lang="en-US" b="0" dirty="0"/>
                        <a:t>Pre or Post Disability?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Post disability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Pre or Post disability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Pre disability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Post disability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941620"/>
                  </a:ext>
                </a:extLst>
              </a:tr>
              <a:tr h="824329">
                <a:tc>
                  <a:txBody>
                    <a:bodyPr/>
                    <a:lstStyle/>
                    <a:p>
                      <a:r>
                        <a:rPr lang="en-US" b="0" dirty="0"/>
                        <a:t>Who gives money to the trust?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Beneficiary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Not Beneficiary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Beneficiary(</a:t>
                      </a:r>
                      <a:r>
                        <a:rPr lang="en-US" b="1" dirty="0" err="1"/>
                        <a:t>ies</a:t>
                      </a:r>
                      <a:r>
                        <a:rPr lang="en-US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Beneficiary(</a:t>
                      </a:r>
                      <a:r>
                        <a:rPr lang="en-US" b="1" dirty="0" err="1"/>
                        <a:t>ies</a:t>
                      </a:r>
                      <a:r>
                        <a:rPr lang="en-US" b="1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839717"/>
                  </a:ext>
                </a:extLst>
              </a:tr>
              <a:tr h="743479">
                <a:tc>
                  <a:txBody>
                    <a:bodyPr/>
                    <a:lstStyle/>
                    <a:p>
                      <a:r>
                        <a:rPr lang="en-US" b="0" dirty="0"/>
                        <a:t>Transfers $ left-overs @ death?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45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436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B546839A-5D89-43E1-A987-748F9B88E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0175" y="563562"/>
            <a:ext cx="8153400" cy="990600"/>
          </a:xfrm>
        </p:spPr>
        <p:txBody>
          <a:bodyPr/>
          <a:lstStyle/>
          <a:p>
            <a:pPr algn="ctr"/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SNTs: 1</a:t>
            </a:r>
            <a:r>
              <a:rPr lang="en-US" alt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Party v. 3</a:t>
            </a:r>
            <a:r>
              <a:rPr lang="en-US" alt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</a:t>
            </a:r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Party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C2F46EA9-38A5-4CA0-88B0-815B83990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1600199"/>
            <a:ext cx="11306175" cy="465666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400" b="1" dirty="0"/>
              <a:t>1</a:t>
            </a:r>
            <a:r>
              <a:rPr lang="en-US" altLang="en-US" sz="2400" b="1" baseline="30000" dirty="0"/>
              <a:t>st</a:t>
            </a:r>
            <a:r>
              <a:rPr lang="en-US" altLang="en-US" sz="2400" b="1" dirty="0"/>
              <a:t> Party SNT</a:t>
            </a:r>
          </a:p>
          <a:p>
            <a:pPr lvl="1">
              <a:defRPr/>
            </a:pPr>
            <a:r>
              <a:rPr lang="en-US" altLang="en-US" sz="2400" dirty="0"/>
              <a:t>The </a:t>
            </a:r>
            <a:r>
              <a:rPr lang="en-US" altLang="en-US" sz="2400" u="sng" dirty="0"/>
              <a:t>beneficiary’s</a:t>
            </a:r>
            <a:r>
              <a:rPr lang="en-US" altLang="en-US" sz="2400" dirty="0"/>
              <a:t> money</a:t>
            </a:r>
          </a:p>
          <a:p>
            <a:pPr lvl="1">
              <a:defRPr/>
            </a:pPr>
            <a:r>
              <a:rPr lang="en-US" altLang="en-US" sz="2400" dirty="0"/>
              <a:t>Any remaining money first goes to pay back the government </a:t>
            </a:r>
          </a:p>
          <a:p>
            <a:pPr lvl="1">
              <a:defRPr/>
            </a:pPr>
            <a:r>
              <a:rPr lang="en-US" altLang="en-US" sz="2400" dirty="0"/>
              <a:t>Created with help of a </a:t>
            </a:r>
            <a:r>
              <a:rPr lang="en-US" altLang="en-US" sz="2400" u="sng" dirty="0"/>
              <a:t>parent</a:t>
            </a:r>
            <a:r>
              <a:rPr lang="en-US" altLang="en-US" sz="2400" dirty="0"/>
              <a:t>, </a:t>
            </a:r>
            <a:r>
              <a:rPr lang="en-US" altLang="en-US" sz="2400" u="sng" dirty="0"/>
              <a:t>grandparent</a:t>
            </a:r>
            <a:r>
              <a:rPr lang="en-US" altLang="en-US" sz="2400" dirty="0"/>
              <a:t>, </a:t>
            </a:r>
            <a:r>
              <a:rPr lang="en-US" altLang="en-US" sz="2400" u="sng" dirty="0"/>
              <a:t>guardian</a:t>
            </a:r>
            <a:r>
              <a:rPr lang="en-US" altLang="en-US" sz="2400" dirty="0"/>
              <a:t> or </a:t>
            </a:r>
            <a:r>
              <a:rPr lang="en-US" altLang="en-US" sz="2400" u="sng" dirty="0"/>
              <a:t>court order</a:t>
            </a:r>
          </a:p>
          <a:p>
            <a:pPr lvl="2">
              <a:defRPr/>
            </a:pPr>
            <a:r>
              <a:rPr lang="en-US" altLang="en-US" sz="2200" dirty="0"/>
              <a:t>Recently added to allow the beneficiary to create it themselves</a:t>
            </a:r>
          </a:p>
          <a:p>
            <a:pPr marL="366713" lvl="1" indent="0">
              <a:buNone/>
              <a:defRPr/>
            </a:pPr>
            <a:endParaRPr lang="en-US" altLang="en-US" sz="2400" u="sng" dirty="0"/>
          </a:p>
          <a:p>
            <a:pPr>
              <a:defRPr/>
            </a:pPr>
            <a:r>
              <a:rPr lang="en-US" altLang="en-US" sz="2400" b="1" dirty="0"/>
              <a:t>3</a:t>
            </a:r>
            <a:r>
              <a:rPr lang="en-US" altLang="en-US" sz="2400" b="1" baseline="30000" dirty="0"/>
              <a:t>rd</a:t>
            </a:r>
            <a:r>
              <a:rPr lang="en-US" altLang="en-US" sz="2400" b="1" dirty="0"/>
              <a:t> Party SNT</a:t>
            </a:r>
          </a:p>
          <a:p>
            <a:pPr lvl="1">
              <a:defRPr/>
            </a:pPr>
            <a:r>
              <a:rPr lang="en-US" altLang="en-US" sz="2400" dirty="0"/>
              <a:t>A </a:t>
            </a:r>
            <a:r>
              <a:rPr lang="en-US" altLang="en-US" sz="2400" u="sng" dirty="0"/>
              <a:t>3</a:t>
            </a:r>
            <a:r>
              <a:rPr lang="en-US" altLang="en-US" sz="2400" u="sng" baseline="30000" dirty="0"/>
              <a:t>rd</a:t>
            </a:r>
            <a:r>
              <a:rPr lang="en-US" altLang="en-US" sz="2400" u="sng" dirty="0"/>
              <a:t> Party’s </a:t>
            </a:r>
            <a:r>
              <a:rPr lang="en-US" altLang="en-US" sz="2400" dirty="0"/>
              <a:t>money – NEVER the beneficiary’s money</a:t>
            </a:r>
          </a:p>
          <a:p>
            <a:pPr lvl="1">
              <a:defRPr/>
            </a:pPr>
            <a:r>
              <a:rPr lang="en-US" altLang="en-US" sz="2400" dirty="0"/>
              <a:t>Remaining money goes where creator decides</a:t>
            </a:r>
          </a:p>
          <a:p>
            <a:pPr lvl="1">
              <a:defRPr/>
            </a:pPr>
            <a:r>
              <a:rPr lang="en-US" altLang="en-US" sz="2400" dirty="0"/>
              <a:t>Anyone can create for someone else</a:t>
            </a:r>
          </a:p>
          <a:p>
            <a:pPr lvl="1">
              <a:defRPr/>
            </a:pPr>
            <a:r>
              <a:rPr lang="en-US" altLang="en-US" sz="2400" dirty="0"/>
              <a:t>Can be creates by a Will (a “testamentary trust”)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973DA7-3B6C-45AD-AE57-719E0C874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5C37D16A-6029-48CB-9691-A1CC1CA32A86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22</a:t>
            </a:fld>
            <a:endParaRPr lang="en-US" alt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0778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7F94C5-0B28-44CC-837E-2707C50C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0621" y="461084"/>
            <a:ext cx="8153400" cy="9906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1st Party SNTs: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Medicaid Recipient’s Money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D6AE971-6F5E-4098-87E5-51E2B0731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662555"/>
              </p:ext>
            </p:extLst>
          </p:nvPr>
        </p:nvGraphicFramePr>
        <p:xfrm>
          <a:off x="687897" y="1711354"/>
          <a:ext cx="10764116" cy="4706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7965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D29CB-2AEC-41C9-96DF-D646371D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8642" y="763397"/>
            <a:ext cx="9672507" cy="1023457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Supplemental Needs Trusts: 1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13C2F-0708-4D6C-9661-AE1E3033F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87" y="1694575"/>
            <a:ext cx="11790240" cy="50041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It?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trust that holds beneficiary’s excess assets (but can hold assets from outside parties)</a:t>
            </a:r>
          </a:p>
          <a:p>
            <a:pPr marL="457200" lvl="1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Usually Uses Them?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Currently disabled people who have too much money in their name to qualify for Medicaid</a:t>
            </a:r>
          </a:p>
          <a:p>
            <a:pPr marL="457200" lvl="1" indent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Features, Facts &amp; Functions?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name your own trustee (unlike Pooled Income Trusts)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Excess funds can be invested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back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to Medicaid applies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acceptance by Human Resource Administration (they don’t like them)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1788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D29CB-2AEC-41C9-96DF-D646371D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7639" y="595618"/>
            <a:ext cx="9699695" cy="1336725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Supplemental Needs Trusts: 1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13C2F-0708-4D6C-9661-AE1E3033F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67" y="1753299"/>
            <a:ext cx="11792260" cy="49454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Way to Fund It?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YOUR money (since there is a pay-back provision, don’t want to fund it with other people’s money)</a:t>
            </a:r>
          </a:p>
          <a:p>
            <a:pPr lvl="1"/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Investments?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Varies; if your family has set up a 3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Party SNT then you may as well have the 1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Party SNT generate income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need income from somewhere, and the 1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Party SNT has a “pay back provision”, so might as well spend it during your life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bonds (municipal bonds), other secure income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2094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FD387E0-BC88-4AA1-A0EC-E3E689589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1151" y="338666"/>
            <a:ext cx="9150849" cy="15748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Party SNTs: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Non-Medicaid Recipient’s Money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1A52CBB-8120-4503-A726-4925408474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3039559"/>
              </p:ext>
            </p:extLst>
          </p:nvPr>
        </p:nvGraphicFramePr>
        <p:xfrm>
          <a:off x="234892" y="1786855"/>
          <a:ext cx="11354959" cy="4732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13308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D29CB-2AEC-41C9-96DF-D646371D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3617" y="639315"/>
            <a:ext cx="10028383" cy="1293028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Supplemental Needs Trusts: 3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13C2F-0708-4D6C-9661-AE1E3033F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797" y="1714500"/>
            <a:ext cx="11681125" cy="4753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It?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SNT created with OTHER people’s money ONLY</a:t>
            </a:r>
          </a:p>
          <a:p>
            <a:pPr lvl="2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why it is a 3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party trust (I.e. a 3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party’s money, not the Medicaid beneficiary’s)</a:t>
            </a:r>
          </a:p>
          <a:p>
            <a:pPr marL="914400" lvl="2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Usually Uses Them?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Parents, grandparents, siblings, friends who want to help disabled beneficiaries</a:t>
            </a:r>
          </a:p>
          <a:p>
            <a:pPr marL="457200" lvl="1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Features, Facts &amp; Functions?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created by anyone </a:t>
            </a:r>
            <a:r>
              <a:rPr lang="en-US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than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beneficiary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made by Will (“testamentary”) or stand-alone Trust (“inter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vivios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 over money goes to the Creator’s choice of future beneficiaries, NO Medicaid pay-back </a:t>
            </a:r>
          </a:p>
        </p:txBody>
      </p:sp>
    </p:spTree>
    <p:extLst>
      <p:ext uri="{BB962C8B-B14F-4D97-AF65-F5344CB8AC3E}">
        <p14:creationId xmlns:p14="http://schemas.microsoft.com/office/powerpoint/2010/main" val="1594623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D29CB-2AEC-41C9-96DF-D646371D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0193" y="733425"/>
            <a:ext cx="9817141" cy="1198917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Supplemental Needs Trusts: 3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13C2F-0708-4D6C-9661-AE1E3033F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5" y="1819275"/>
            <a:ext cx="11848838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Way to Fund It?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other people’s money – because there is no pay-back 1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party money is disallowed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liquidity, other assets that don’t generate large income taxes</a:t>
            </a:r>
          </a:p>
          <a:p>
            <a:pPr marL="457200" lvl="1" indent="0">
              <a:buNone/>
            </a:pP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Investments?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Again, varies; longer-term investments (stocks, stock mutual funds) are more important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Party SNTs tend to have more money than 1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Party SNTs, since the donor was likely never disabled / earned more money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“pay back provision” means there may be funds left-over that can be distributed upon beneficiary’s death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7311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7F94C5-0B28-44CC-837E-2707C50C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6" y="742950"/>
            <a:ext cx="12551240" cy="976171"/>
          </a:xfrm>
        </p:spPr>
        <p:txBody>
          <a:bodyPr>
            <a:noAutofit/>
          </a:bodyPr>
          <a:lstStyle/>
          <a:p>
            <a:pPr algn="ctr">
              <a:defRPr/>
            </a:pP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Income only trusts / 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“Medicaid asset protection trusts”: 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Medicaid Recipient’s Money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D6AE971-6F5E-4098-87E5-51E2B0731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48925"/>
              </p:ext>
            </p:extLst>
          </p:nvPr>
        </p:nvGraphicFramePr>
        <p:xfrm>
          <a:off x="612396" y="2139193"/>
          <a:ext cx="11190914" cy="4605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5001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816E8-C3D8-4B9D-BF43-F5395EAF2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1824" y="722195"/>
            <a:ext cx="8610600" cy="1293028"/>
          </a:xfrm>
        </p:spPr>
        <p:txBody>
          <a:bodyPr>
            <a:norm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we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B8B1E-EFEF-46DF-86AB-5C9CC614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49" y="2194560"/>
            <a:ext cx="11268075" cy="4024125"/>
          </a:xfrm>
        </p:spPr>
        <p:txBody>
          <a:bodyPr>
            <a:normAutofit/>
          </a:bodyPr>
          <a:lstStyle/>
          <a:p>
            <a:r>
              <a:rPr lang="en-US" sz="4400" dirty="0"/>
              <a:t>What is SSI?</a:t>
            </a:r>
          </a:p>
          <a:p>
            <a:r>
              <a:rPr lang="en-US" sz="4400" dirty="0"/>
              <a:t>What is Medicaid?</a:t>
            </a:r>
          </a:p>
          <a:p>
            <a:r>
              <a:rPr lang="en-US" sz="4400" dirty="0"/>
              <a:t>Who does this effect?</a:t>
            </a:r>
          </a:p>
          <a:p>
            <a:r>
              <a:rPr lang="en-US" sz="4400" dirty="0"/>
              <a:t>Types of Medicaid Trusts</a:t>
            </a:r>
          </a:p>
          <a:p>
            <a:r>
              <a:rPr lang="en-US" sz="4400" dirty="0"/>
              <a:t>Investments Inside and Outside of Trusts</a:t>
            </a:r>
          </a:p>
        </p:txBody>
      </p:sp>
    </p:spTree>
    <p:extLst>
      <p:ext uri="{BB962C8B-B14F-4D97-AF65-F5344CB8AC3E}">
        <p14:creationId xmlns:p14="http://schemas.microsoft.com/office/powerpoint/2010/main" val="7786228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60169-995E-4448-B1BA-129532A3D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6936" y="489619"/>
            <a:ext cx="8610600" cy="1067088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“MAPTs” / Income Only trusts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A384F-0C98-40C3-A19F-3AC19DE70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616" y="1451295"/>
            <a:ext cx="11686052" cy="52924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It?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trust that ONLY allows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be distributed (so it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protects trust ASSETS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lvl="1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Usually Uses Them?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Aging individuals who MAY get disabled OR people recently diagnosed with progressive illnesses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modest assets who want to protect what they have 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Willing to accept Medicaid-level care in the future</a:t>
            </a:r>
          </a:p>
          <a:p>
            <a:pPr marL="457200" lvl="1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Features, Facts &amp; Functions?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income is distributable to Creator beneficiary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Leaves remaining trust asset to children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705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60169-995E-4448-B1BA-129532A3D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1256" y="498008"/>
            <a:ext cx="8610600" cy="1067088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“MAPTs” / Income Only trusts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A384F-0C98-40C3-A19F-3AC19DE70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779" y="1565096"/>
            <a:ext cx="11694441" cy="5257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Way to Fund It?</a:t>
            </a:r>
          </a:p>
          <a:p>
            <a:pPr lvl="1"/>
            <a:r>
              <a:rPr lang="en-US" sz="2400" b="1" u="sng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Primary Residence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Asset protect with no need to distribute income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Still gets step-up in basis at death</a:t>
            </a:r>
          </a:p>
          <a:p>
            <a:pPr lvl="2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Creator beneficiary still get favorable real estate tax exemptions (“STAR”)</a:t>
            </a:r>
          </a:p>
          <a:p>
            <a:pPr lvl="2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assets from which the Creator beneficiary only requires income</a:t>
            </a:r>
          </a:p>
          <a:p>
            <a:pPr marL="0" indent="0">
              <a:buNone/>
            </a:pPr>
            <a:endParaRPr lang="en-US" sz="3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Investments?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need income, then have it invested heavily in income-producing assets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tax treatment for distributed funds is at the individual rate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3115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7F94C5-0B28-44CC-837E-2707C50C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1639" y="503238"/>
            <a:ext cx="7584707" cy="9906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Pooled income trust: Medicaid Recipient’s Money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D6AE971-6F5E-4098-87E5-51E2B0731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485757"/>
              </p:ext>
            </p:extLst>
          </p:nvPr>
        </p:nvGraphicFramePr>
        <p:xfrm>
          <a:off x="486561" y="1803633"/>
          <a:ext cx="11023133" cy="4551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637810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CCD56-3216-4D62-B87E-AFA06B7E1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20073"/>
            <a:ext cx="8610600" cy="1487055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Pooled income trusts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3167A-3422-46C1-9A85-0C36D5C5F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97285"/>
            <a:ext cx="11270609" cy="5204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It?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SNT created by a Not For Profit [“NFP”] who is also the Trustee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Accepts lump sums &amp; Medicaid recipient’s “spend down”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Beneficiary (or POA) forward bills to NFP / NFP pays qualified bills</a:t>
            </a:r>
          </a:p>
          <a:p>
            <a:pPr marL="45720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Usually Uses Them?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on Medicaid with too much income to qualify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high spend-downs)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of any age (but increasingly for the elderly)</a:t>
            </a:r>
          </a:p>
          <a:p>
            <a:pPr marL="45720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Features, Facts &amp; Functions?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NFP keeps remaining funds when the beneficiary dies</a:t>
            </a:r>
          </a:p>
          <a:p>
            <a:pPr marL="457200" lvl="1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 SO…spend this money BEFORE you spend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1093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CCD56-3216-4D62-B87E-AFA06B7E1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599" y="212352"/>
            <a:ext cx="8610600" cy="1487055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Pooled income trusts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3167A-3422-46C1-9A85-0C36D5C5F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782" y="1607127"/>
            <a:ext cx="11036417" cy="5130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Way to Fund It?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Deposit excess income to this trust, NOT assets, because the NFP receives left-over money</a:t>
            </a:r>
          </a:p>
          <a:p>
            <a:pPr marL="0" indent="0">
              <a:buNone/>
            </a:pPr>
            <a:endParaRPr 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Investments?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 CHOICE regarding investments – only excess income (cash) is in the trust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121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AF4E3-D152-4B2F-8B77-7B50CC8E4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988227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80D44-C78C-41B3-B0D0-F4E2220E5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57375"/>
            <a:ext cx="10820400" cy="4667249"/>
          </a:xfrm>
        </p:spPr>
        <p:txBody>
          <a:bodyPr>
            <a:normAutofit lnSpcReduction="10000"/>
          </a:bodyPr>
          <a:lstStyle/>
          <a:p>
            <a:r>
              <a:rPr lang="en-US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Retirement Plans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 is excluded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Medicaid eligibility; only distributed 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income is included</a:t>
            </a:r>
          </a:p>
          <a:p>
            <a:pPr marL="393192" lvl="1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Residences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“Homecare” exemption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“Well-spouse” exemption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“Sibling co-owner” exemption (1 year)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“Child care-giver exemption (2 years)</a:t>
            </a:r>
          </a:p>
          <a:p>
            <a:pPr lvl="1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 asset to place in an Income Only Trust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0856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AF4E3-D152-4B2F-8B77-7B50CC8E4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Does 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80D44-C78C-41B3-B0D0-F4E2220E5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7402"/>
            <a:ext cx="10820400" cy="4161284"/>
          </a:xfrm>
        </p:spPr>
        <p:txBody>
          <a:bodyPr>
            <a:norm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Roth IRA Conversations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avoid RMDs / 72t SEPP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STILL have to take Required Minimum Distributions</a:t>
            </a:r>
          </a:p>
          <a:p>
            <a:pPr marL="393192" lvl="1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Annuities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HORRIBLE for Medicaid Planning (unless in IRAs)</a:t>
            </a:r>
          </a:p>
          <a:p>
            <a:pPr marL="109728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cash values in Life Insurance policies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also bad - $1,500 limit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8218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FAB30476-F275-4621-963B-8FA490DE8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7181" y="571285"/>
            <a:ext cx="8153400" cy="100515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Putting It All Together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70C57-D4B3-4524-ACD0-C29E062020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F050F2C2-D17C-4CE9-A79A-5A5FB508F27F}" type="slidenum">
              <a:rPr lang="en-US" altLang="en-US" sz="1200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37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F5297-9F89-422C-A9CC-66997D2C00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6523" y="1741939"/>
            <a:ext cx="6867526" cy="436245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Certified Financial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Planner</a:t>
            </a:r>
            <a:r>
              <a:rPr lang="en-US" sz="24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trained financial professional required to meet certain Experience, Examination, Education and Ethical standards.</a:t>
            </a:r>
          </a:p>
          <a:p>
            <a:pPr>
              <a:spcBef>
                <a:spcPts val="120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trained in the financial planning process and bring together multiple components of your financial lives (Ex: estate planning, retirement planning, risk management, investment management, etc.)</a:t>
            </a:r>
          </a:p>
        </p:txBody>
      </p:sp>
      <p:pic>
        <p:nvPicPr>
          <p:cNvPr id="43013" name="Picture 2" descr="Financial Planning Association - New York">
            <a:hlinkClick r:id="rId3"/>
            <a:extLst>
              <a:ext uri="{FF2B5EF4-FFF2-40B4-BE49-F238E27FC236}">
                <a16:creationId xmlns:a16="http://schemas.microsoft.com/office/drawing/2014/main" id="{2DE9B98B-B247-4148-8889-86A7B9C50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78" y="4883684"/>
            <a:ext cx="3767722" cy="1403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3014" name="Group 2">
            <a:extLst>
              <a:ext uri="{FF2B5EF4-FFF2-40B4-BE49-F238E27FC236}">
                <a16:creationId xmlns:a16="http://schemas.microsoft.com/office/drawing/2014/main" id="{C5932394-91C7-4554-ACDF-AC5463951459}"/>
              </a:ext>
            </a:extLst>
          </p:cNvPr>
          <p:cNvGrpSpPr>
            <a:grpSpLocks/>
          </p:cNvGrpSpPr>
          <p:nvPr/>
        </p:nvGrpSpPr>
        <p:grpSpPr bwMode="auto">
          <a:xfrm>
            <a:off x="7863980" y="1911118"/>
            <a:ext cx="3448050" cy="3267076"/>
            <a:chOff x="1824" y="633"/>
            <a:chExt cx="2834" cy="2849"/>
          </a:xfrm>
        </p:grpSpPr>
        <p:sp>
          <p:nvSpPr>
            <p:cNvPr id="43015" name="Puzzle3">
              <a:extLst>
                <a:ext uri="{FF2B5EF4-FFF2-40B4-BE49-F238E27FC236}">
                  <a16:creationId xmlns:a16="http://schemas.microsoft.com/office/drawing/2014/main" id="{4D4A12A4-B350-433A-96A9-DB18C7EB7E8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204" y="633"/>
              <a:ext cx="1114" cy="151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269 w 21600"/>
                <a:gd name="T25" fmla="*/ 7718 h 21600"/>
                <a:gd name="T26" fmla="*/ 19157 w 21600"/>
                <a:gd name="T27" fmla="*/ 2023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FFBE7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16" name="Puzzle2">
              <a:extLst>
                <a:ext uri="{FF2B5EF4-FFF2-40B4-BE49-F238E27FC236}">
                  <a16:creationId xmlns:a16="http://schemas.microsoft.com/office/drawing/2014/main" id="{68CAFD74-2D8B-4DC0-B060-71C9121D874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2880" y="1736"/>
              <a:ext cx="1778" cy="137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5394 w 21600"/>
                <a:gd name="T25" fmla="*/ 6735 h 21600"/>
                <a:gd name="T26" fmla="*/ 16182 w 21600"/>
                <a:gd name="T27" fmla="*/ 2044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FFFF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17" name="Puzzle4">
              <a:extLst>
                <a:ext uri="{FF2B5EF4-FFF2-40B4-BE49-F238E27FC236}">
                  <a16:creationId xmlns:a16="http://schemas.microsoft.com/office/drawing/2014/main" id="{5A2B6570-0FB7-4833-8361-21C2D3064A1E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2192" y="1719"/>
              <a:ext cx="1072" cy="17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075 w 21600"/>
                <a:gd name="T25" fmla="*/ 5660 h 21600"/>
                <a:gd name="T26" fmla="*/ 20210 w 21600"/>
                <a:gd name="T27" fmla="*/ 1597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18" name="Puzzle1">
              <a:extLst>
                <a:ext uri="{FF2B5EF4-FFF2-40B4-BE49-F238E27FC236}">
                  <a16:creationId xmlns:a16="http://schemas.microsoft.com/office/drawing/2014/main" id="{7F8EAB2F-EE5E-4816-B7A8-7A1B5EE0FE6B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1824" y="1091"/>
              <a:ext cx="1800" cy="10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6084 w 21600"/>
                <a:gd name="T25" fmla="*/ 2569 h 21600"/>
                <a:gd name="T26" fmla="*/ 16128 w 21600"/>
                <a:gd name="T27" fmla="*/ 19545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CCCC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7121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>
            <a:extLst>
              <a:ext uri="{FF2B5EF4-FFF2-40B4-BE49-F238E27FC236}">
                <a16:creationId xmlns:a16="http://schemas.microsoft.com/office/drawing/2014/main" id="{626A5980-C53E-4A79-B4DD-4D917619A9D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2171700" y="638713"/>
            <a:ext cx="7924800" cy="1571087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Drafting Legal Documents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D9ACE1C1-2F4A-4833-A9D8-E60F03C6C122}"/>
              </a:ext>
            </a:extLst>
          </p:cNvPr>
          <p:cNvSpPr>
            <a:spLocks noGrp="1" noRot="1" noChangeArrowheads="1"/>
          </p:cNvSpPr>
          <p:nvPr>
            <p:ph sz="quarter" idx="1"/>
          </p:nvPr>
        </p:nvSpPr>
        <p:spPr>
          <a:xfrm>
            <a:off x="2133600" y="1676400"/>
            <a:ext cx="8335861" cy="493412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600" b="1" dirty="0"/>
              <a:t>See a lawyer who focuses on Estate Planning before drafting documents</a:t>
            </a:r>
          </a:p>
        </p:txBody>
      </p:sp>
      <p:pic>
        <p:nvPicPr>
          <p:cNvPr id="56324" name="Picture 5" descr="C:\Users\Dan Juan 3000\AppData\Local\Microsoft\Windows\Temporary Internet Files\Content.IE5\9U8WPO79\MC900018951[1].wmf">
            <a:extLst>
              <a:ext uri="{FF2B5EF4-FFF2-40B4-BE49-F238E27FC236}">
                <a16:creationId xmlns:a16="http://schemas.microsoft.com/office/drawing/2014/main" id="{2754F858-6065-43B3-957A-A3C97F630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743200"/>
            <a:ext cx="4953000" cy="351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48975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8265D-CE08-4589-94EA-42889811A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764373"/>
            <a:ext cx="10963275" cy="1293028"/>
          </a:xfrm>
        </p:spPr>
        <p:txBody>
          <a:bodyPr/>
          <a:lstStyle/>
          <a:p>
            <a:pPr algn="ctr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you!!!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B8D31-BB17-41E6-8054-37BABC88F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0508" y="2197916"/>
            <a:ext cx="6535691" cy="4020769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en-US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Daniel Timins, Esq., CFP®</a:t>
            </a:r>
            <a:endParaRPr lang="en-US" altLang="en-US" sz="3200" b="1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www.timinslaw.com</a:t>
            </a:r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477 Madison Avenue, Suite 240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York, NY 10022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(212) 683-3560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dan@timinslaw.com</a:t>
            </a:r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2" descr="Financial Planning Association - New York">
            <a:hlinkClick r:id="rId4"/>
            <a:extLst>
              <a:ext uri="{FF2B5EF4-FFF2-40B4-BE49-F238E27FC236}">
                <a16:creationId xmlns:a16="http://schemas.microsoft.com/office/drawing/2014/main" id="{E5078783-F494-490C-8F73-BE333F953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2743199"/>
            <a:ext cx="4806345" cy="177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0224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5EDCB-AFCF-497F-8908-A8E47C466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7820" y="529481"/>
            <a:ext cx="8610600" cy="1293028"/>
          </a:xfrm>
        </p:spPr>
        <p:txBody>
          <a:bodyPr/>
          <a:lstStyle/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should I care?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4C9C2-E3AB-4F01-8D9B-162D4991D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2194560"/>
            <a:ext cx="11344275" cy="4024125"/>
          </a:xfrm>
        </p:spPr>
        <p:txBody>
          <a:bodyPr>
            <a:normAutofit/>
          </a:bodyPr>
          <a:lstStyle/>
          <a:p>
            <a:r>
              <a:rPr lang="en-US" sz="4000" b="1" dirty="0"/>
              <a:t>This is about </a:t>
            </a:r>
            <a:r>
              <a:rPr lang="en-US" sz="4000" b="1" u="sng" dirty="0">
                <a:solidFill>
                  <a:srgbClr val="00B050"/>
                </a:solidFill>
                <a:highlight>
                  <a:srgbClr val="FFFF00"/>
                </a:highlight>
              </a:rPr>
              <a:t>$ MONEY $</a:t>
            </a:r>
          </a:p>
          <a:p>
            <a:pPr lvl="1"/>
            <a:r>
              <a:rPr lang="en-US" sz="3800" dirty="0"/>
              <a:t>Preserving family assets</a:t>
            </a:r>
          </a:p>
          <a:p>
            <a:pPr lvl="1"/>
            <a:r>
              <a:rPr lang="en-US" sz="3800" dirty="0"/>
              <a:t>Protecting spouses and children</a:t>
            </a:r>
          </a:p>
          <a:p>
            <a:pPr lvl="1"/>
            <a:r>
              <a:rPr lang="en-US" sz="3800" dirty="0"/>
              <a:t>Taking advantage of government programs</a:t>
            </a:r>
          </a:p>
        </p:txBody>
      </p:sp>
    </p:spTree>
    <p:extLst>
      <p:ext uri="{BB962C8B-B14F-4D97-AF65-F5344CB8AC3E}">
        <p14:creationId xmlns:p14="http://schemas.microsoft.com/office/powerpoint/2010/main" val="684052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>
            <a:extLst>
              <a:ext uri="{FF2B5EF4-FFF2-40B4-BE49-F238E27FC236}">
                <a16:creationId xmlns:a16="http://schemas.microsoft.com/office/drawing/2014/main" id="{88148459-CE77-4791-A903-2F1D2CDF3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3092" y="513690"/>
            <a:ext cx="8153400" cy="1378819"/>
          </a:xfrm>
        </p:spPr>
        <p:txBody>
          <a:bodyPr>
            <a:normAutofit/>
          </a:bodyPr>
          <a:lstStyle/>
          <a:p>
            <a:pPr algn="ctr"/>
            <a:r>
              <a:rPr lang="en-U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Entitlement</a:t>
            </a:r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v. </a:t>
            </a:r>
            <a:r>
              <a:rPr lang="en-U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Needs Based </a:t>
            </a:r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Government Programs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0F392396-0525-44A4-81C9-EE22D4706F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921040"/>
              </p:ext>
            </p:extLst>
          </p:nvPr>
        </p:nvGraphicFramePr>
        <p:xfrm>
          <a:off x="419450" y="2072080"/>
          <a:ext cx="11550300" cy="41757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695969">
                  <a:extLst>
                    <a:ext uri="{9D8B030D-6E8A-4147-A177-3AD203B41FA5}">
                      <a16:colId xmlns:a16="http://schemas.microsoft.com/office/drawing/2014/main" val="4182620207"/>
                    </a:ext>
                  </a:extLst>
                </a:gridCol>
                <a:gridCol w="4465567">
                  <a:extLst>
                    <a:ext uri="{9D8B030D-6E8A-4147-A177-3AD203B41FA5}">
                      <a16:colId xmlns:a16="http://schemas.microsoft.com/office/drawing/2014/main" val="1335672977"/>
                    </a:ext>
                  </a:extLst>
                </a:gridCol>
                <a:gridCol w="3388764">
                  <a:extLst>
                    <a:ext uri="{9D8B030D-6E8A-4147-A177-3AD203B41FA5}">
                      <a16:colId xmlns:a16="http://schemas.microsoft.com/office/drawing/2014/main" val="829257096"/>
                    </a:ext>
                  </a:extLst>
                </a:gridCol>
              </a:tblGrid>
              <a:tr h="1063049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Entitlement </a:t>
                      </a:r>
                    </a:p>
                    <a:p>
                      <a:pPr algn="ctr"/>
                      <a:r>
                        <a:rPr lang="en-US" sz="3200" b="0" dirty="0"/>
                        <a:t>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Needs-Based Programs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919333"/>
                  </a:ext>
                </a:extLst>
              </a:tr>
              <a:tr h="1549015">
                <a:tc>
                  <a:txBody>
                    <a:bodyPr/>
                    <a:lstStyle/>
                    <a:p>
                      <a:r>
                        <a:rPr lang="en-US" sz="3200" dirty="0"/>
                        <a:t>Financial Programs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Social Security</a:t>
                      </a:r>
                    </a:p>
                    <a:p>
                      <a:r>
                        <a:rPr lang="en-US" sz="2800" b="1" dirty="0"/>
                        <a:t>Social Security Disability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Supplemental Security Income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183810"/>
                  </a:ext>
                </a:extLst>
              </a:tr>
              <a:tr h="1549015">
                <a:tc>
                  <a:txBody>
                    <a:bodyPr/>
                    <a:lstStyle/>
                    <a:p>
                      <a:r>
                        <a:rPr lang="en-US" sz="3200" dirty="0"/>
                        <a:t>Health &amp; Personal Care Programs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Medicare</a:t>
                      </a:r>
                    </a:p>
                    <a:p>
                      <a:r>
                        <a:rPr lang="en-US" sz="2800" b="1" dirty="0"/>
                        <a:t>*MAGI-Medicaid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Medicaid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167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234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>
            <a:extLst>
              <a:ext uri="{FF2B5EF4-FFF2-40B4-BE49-F238E27FC236}">
                <a16:creationId xmlns:a16="http://schemas.microsoft.com/office/drawing/2014/main" id="{88148459-CE77-4791-A903-2F1D2CDF3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6314" y="463357"/>
            <a:ext cx="8153400" cy="984443"/>
          </a:xfrm>
        </p:spPr>
        <p:txBody>
          <a:bodyPr>
            <a:normAutofit/>
          </a:bodyPr>
          <a:lstStyle/>
          <a:p>
            <a:pPr algn="ctr"/>
            <a:r>
              <a:rPr lang="en-U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Entitlement</a:t>
            </a:r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v. </a:t>
            </a:r>
            <a:r>
              <a:rPr lang="en-U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Needs Based</a:t>
            </a: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4904A-0C62-426B-8595-0FE904CF6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5" y="1152525"/>
            <a:ext cx="11560751" cy="5597595"/>
          </a:xfrm>
        </p:spPr>
        <p:txBody>
          <a:bodyPr>
            <a:normAutofit/>
          </a:bodyPr>
          <a:lstStyle/>
          <a:p>
            <a:pPr marL="109728" indent="0">
              <a:buNone/>
              <a:defRPr/>
            </a:pPr>
            <a:endParaRPr lang="en-US" sz="1000" dirty="0"/>
          </a:p>
          <a:p>
            <a:pPr>
              <a:defRPr/>
            </a:pPr>
            <a:r>
              <a:rPr lang="en-US" b="1" u="sng" dirty="0"/>
              <a:t>SSDI</a:t>
            </a:r>
            <a:r>
              <a:rPr lang="en-US" dirty="0"/>
              <a:t> and </a:t>
            </a:r>
            <a:r>
              <a:rPr lang="en-US" b="1" u="sng" dirty="0"/>
              <a:t>MEDICARE</a:t>
            </a:r>
            <a:r>
              <a:rPr lang="en-US" dirty="0"/>
              <a:t>: “</a:t>
            </a:r>
            <a:r>
              <a:rPr lang="en-US" b="1" dirty="0"/>
              <a:t>Entitlement Programs</a:t>
            </a:r>
            <a:r>
              <a:rPr lang="en-US" dirty="0"/>
              <a:t>” – you paid for it, you get it</a:t>
            </a:r>
          </a:p>
          <a:p>
            <a:pPr lvl="1">
              <a:defRPr/>
            </a:pPr>
            <a:r>
              <a:rPr lang="en-US" sz="2200" dirty="0"/>
              <a:t>Separately withdrawn from your paycheck: 15.3%</a:t>
            </a:r>
          </a:p>
          <a:p>
            <a:pPr lvl="2">
              <a:defRPr/>
            </a:pPr>
            <a:r>
              <a:rPr lang="en-US" sz="2200" dirty="0"/>
              <a:t>You pay half, your employer pays half</a:t>
            </a:r>
          </a:p>
          <a:p>
            <a:pPr lvl="2">
              <a:defRPr/>
            </a:pPr>
            <a:r>
              <a:rPr lang="en-US" sz="2200" dirty="0"/>
              <a:t>6.20% for Social Security, 1.45% for Medicare</a:t>
            </a:r>
          </a:p>
          <a:p>
            <a:pPr lvl="2">
              <a:defRPr/>
            </a:pPr>
            <a:r>
              <a:rPr lang="en-US" sz="2200" dirty="0"/>
              <a:t>You must “pay in” for 40 working quarters during your life</a:t>
            </a:r>
          </a:p>
          <a:p>
            <a:pPr marL="173736" lvl="1" indent="0">
              <a:buNone/>
              <a:defRPr/>
            </a:pPr>
            <a:endParaRPr lang="en-US" sz="2200" dirty="0"/>
          </a:p>
          <a:p>
            <a:pPr>
              <a:defRPr/>
            </a:pPr>
            <a:r>
              <a:rPr lang="en-US" b="1" u="sng" dirty="0"/>
              <a:t>SSI</a:t>
            </a:r>
            <a:r>
              <a:rPr lang="en-US" dirty="0"/>
              <a:t> and </a:t>
            </a:r>
            <a:r>
              <a:rPr lang="en-US" b="1" u="sng" dirty="0"/>
              <a:t>MEDICAID</a:t>
            </a:r>
            <a:r>
              <a:rPr lang="en-US" dirty="0"/>
              <a:t>: “</a:t>
            </a:r>
            <a:r>
              <a:rPr lang="en-US" b="1" dirty="0"/>
              <a:t>Needs Based Programs</a:t>
            </a:r>
            <a:r>
              <a:rPr lang="en-US" dirty="0"/>
              <a:t>”</a:t>
            </a:r>
            <a:endParaRPr lang="en-US" b="1" u="sng" dirty="0">
              <a:highlight>
                <a:srgbClr val="FFFF00"/>
              </a:highlight>
            </a:endParaRPr>
          </a:p>
          <a:p>
            <a:pPr marL="914400" lvl="2" indent="0">
              <a:buNone/>
              <a:defRPr/>
            </a:pPr>
            <a:r>
              <a:rPr lang="en-US" sz="2200" dirty="0"/>
              <a:t>(1) Must have the physical / mental need</a:t>
            </a:r>
          </a:p>
          <a:p>
            <a:pPr marL="914400" lvl="2" indent="0">
              <a:buNone/>
              <a:defRPr/>
            </a:pPr>
            <a:r>
              <a:rPr lang="en-US" sz="2200" dirty="0"/>
              <a:t>(2) “Means Tested”: must meet asset &amp; income limits</a:t>
            </a:r>
          </a:p>
          <a:p>
            <a:pPr lvl="1">
              <a:defRPr/>
            </a:pPr>
            <a:r>
              <a:rPr lang="en-US" sz="2200" dirty="0"/>
              <a:t>Comes out of your general income tax dollars</a:t>
            </a:r>
          </a:p>
          <a:p>
            <a:pPr lvl="2">
              <a:defRPr/>
            </a:pPr>
            <a:r>
              <a:rPr lang="en-US" sz="2200" dirty="0"/>
              <a:t>You did not pay for it for 40+ quarters</a:t>
            </a:r>
          </a:p>
          <a:p>
            <a:pPr marL="914400" lvl="2" indent="0">
              <a:buNone/>
              <a:defRPr/>
            </a:pPr>
            <a:r>
              <a:rPr lang="en-US" sz="2200" dirty="0">
                <a:sym typeface="Wingdings" panose="05000000000000000000" pitchFamily="2" charset="2"/>
              </a:rPr>
              <a:t>	</a:t>
            </a:r>
            <a:r>
              <a:rPr lang="en-US" sz="2200" i="1" dirty="0">
                <a:sym typeface="Wingdings" panose="05000000000000000000" pitchFamily="2" charset="2"/>
              </a:rPr>
              <a:t> </a:t>
            </a:r>
            <a:r>
              <a:rPr lang="en-US" sz="2200" b="1" i="1" u="sng" dirty="0">
                <a:sym typeface="Wingdings" panose="05000000000000000000" pitchFamily="2" charset="2"/>
              </a:rPr>
              <a:t>RESTRICTIONS APPLY</a:t>
            </a:r>
            <a:r>
              <a:rPr lang="en-US" sz="2200" b="1" i="1" dirty="0">
                <a:sym typeface="Wingdings" panose="05000000000000000000" pitchFamily="2" charset="2"/>
              </a:rPr>
              <a:t>: That’s why we use </a:t>
            </a:r>
            <a:r>
              <a:rPr lang="en-US" sz="2200" b="1" i="1" u="sng" dirty="0">
                <a:sym typeface="Wingdings" panose="05000000000000000000" pitchFamily="2" charset="2"/>
              </a:rPr>
              <a:t>Trusts</a:t>
            </a:r>
            <a:r>
              <a:rPr lang="en-US" sz="2200" b="1" i="1" dirty="0">
                <a:sym typeface="Wingdings" panose="05000000000000000000" pitchFamily="2" charset="2"/>
              </a:rPr>
              <a:t> (to minimize 	restrictions)</a:t>
            </a:r>
            <a:endParaRPr lang="en-US" sz="2200" i="1" u="sng" dirty="0"/>
          </a:p>
        </p:txBody>
      </p:sp>
    </p:spTree>
    <p:extLst>
      <p:ext uri="{BB962C8B-B14F-4D97-AF65-F5344CB8AC3E}">
        <p14:creationId xmlns:p14="http://schemas.microsoft.com/office/powerpoint/2010/main" val="32422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938B8-6D6B-4C2E-B267-85507EA29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7150" y="217830"/>
            <a:ext cx="8896564" cy="160277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(some) Types of Social Security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B325E9-E36C-49F7-8D65-F0F1807F49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9497070"/>
              </p:ext>
            </p:extLst>
          </p:nvPr>
        </p:nvGraphicFramePr>
        <p:xfrm>
          <a:off x="470899" y="1356189"/>
          <a:ext cx="11250202" cy="515112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2511022">
                  <a:extLst>
                    <a:ext uri="{9D8B030D-6E8A-4147-A177-3AD203B41FA5}">
                      <a16:colId xmlns:a16="http://schemas.microsoft.com/office/drawing/2014/main" val="899080588"/>
                    </a:ext>
                  </a:extLst>
                </a:gridCol>
                <a:gridCol w="2629567">
                  <a:extLst>
                    <a:ext uri="{9D8B030D-6E8A-4147-A177-3AD203B41FA5}">
                      <a16:colId xmlns:a16="http://schemas.microsoft.com/office/drawing/2014/main" val="4109290738"/>
                    </a:ext>
                  </a:extLst>
                </a:gridCol>
                <a:gridCol w="3123379">
                  <a:extLst>
                    <a:ext uri="{9D8B030D-6E8A-4147-A177-3AD203B41FA5}">
                      <a16:colId xmlns:a16="http://schemas.microsoft.com/office/drawing/2014/main" val="3480108710"/>
                    </a:ext>
                  </a:extLst>
                </a:gridCol>
                <a:gridCol w="2986234">
                  <a:extLst>
                    <a:ext uri="{9D8B030D-6E8A-4147-A177-3AD203B41FA5}">
                      <a16:colId xmlns:a16="http://schemas.microsoft.com/office/drawing/2014/main" val="3279341071"/>
                    </a:ext>
                  </a:extLst>
                </a:gridCol>
              </a:tblGrid>
              <a:tr h="7389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Social Security (Retirement)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Social Security Disability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Supplemental Security Income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344178"/>
                  </a:ext>
                </a:extLst>
              </a:tr>
              <a:tr h="354707">
                <a:tc>
                  <a:txBody>
                    <a:bodyPr/>
                    <a:lstStyle/>
                    <a:p>
                      <a:r>
                        <a:rPr lang="en-US" b="1" dirty="0"/>
                        <a:t>Who receives it?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Retired &amp; Ages 62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Disabled (Ages &lt; 65)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Disabled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04345"/>
                  </a:ext>
                </a:extLst>
              </a:tr>
              <a:tr h="620737">
                <a:tc>
                  <a:txBody>
                    <a:bodyPr/>
                    <a:lstStyle/>
                    <a:p>
                      <a:r>
                        <a:rPr lang="en-US" b="1" dirty="0"/>
                        <a:t>How long have they paid Social Sec?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40+ Quarters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40+ Quarters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&lt; 40 Quarters (sometimes not at all)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416229"/>
                  </a:ext>
                </a:extLst>
              </a:tr>
              <a:tr h="1418827">
                <a:tc>
                  <a:txBody>
                    <a:bodyPr/>
                    <a:lstStyle/>
                    <a:p>
                      <a:r>
                        <a:rPr lang="en-US" b="1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Healthy retired grandparent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Disabled person now older than 64 who was on SSDI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Disabled long-time worker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Disabled 19 year old with autism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/>
                        <a:t>Disabled 68 year old who never worked 40 quarters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250801"/>
                  </a:ext>
                </a:extLst>
              </a:tr>
              <a:tr h="620737">
                <a:tc>
                  <a:txBody>
                    <a:bodyPr/>
                    <a:lstStyle/>
                    <a:p>
                      <a:r>
                        <a:rPr lang="en-US" b="1" dirty="0"/>
                        <a:t>The BIG Concept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Disability NOT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Disability required AND worked 40+ quarters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b="1" dirty="0"/>
                        <a:t>Disability required AND NOT worked 40+ quarters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22403"/>
                  </a:ext>
                </a:extLst>
              </a:tr>
              <a:tr h="620737">
                <a:tc>
                  <a:txBody>
                    <a:bodyPr/>
                    <a:lstStyle/>
                    <a:p>
                      <a:r>
                        <a:rPr lang="en-US" b="1" dirty="0"/>
                        <a:t>How much do you receive?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Varies based on contributions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b="1" dirty="0"/>
                        <a:t>Varies based on contributions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b="1" dirty="0"/>
                        <a:t>Varies based on your needs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463828"/>
                  </a:ext>
                </a:extLst>
              </a:tr>
              <a:tr h="488707">
                <a:tc>
                  <a:txBody>
                    <a:bodyPr/>
                    <a:lstStyle/>
                    <a:p>
                      <a:r>
                        <a:rPr lang="en-US" b="1" dirty="0"/>
                        <a:t>Limits on Use?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No – spend however you want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No – spend however you want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b="1" dirty="0"/>
                        <a:t>Yes: Some MUST be spent on food &amp; housing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611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328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sign&#10;&#10;Description generated with high confidence">
            <a:extLst>
              <a:ext uri="{FF2B5EF4-FFF2-40B4-BE49-F238E27FC236}">
                <a16:creationId xmlns:a16="http://schemas.microsoft.com/office/drawing/2014/main" id="{39F1C49A-B7F1-4E6A-982C-D61C699127E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9" r="3" b="3"/>
          <a:stretch/>
        </p:blipFill>
        <p:spPr>
          <a:xfrm>
            <a:off x="6985000" y="1890445"/>
            <a:ext cx="4521200" cy="4021640"/>
          </a:xfrm>
          <a:prstGeom prst="rect">
            <a:avLst/>
          </a:prstGeom>
        </p:spPr>
      </p:pic>
      <p:sp>
        <p:nvSpPr>
          <p:cNvPr id="15362" name="Title 1">
            <a:extLst>
              <a:ext uri="{FF2B5EF4-FFF2-40B4-BE49-F238E27FC236}">
                <a16:creationId xmlns:a16="http://schemas.microsoft.com/office/drawing/2014/main" id="{FC759912-95DD-4F29-8455-60E1A2AF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638175"/>
            <a:ext cx="8610600" cy="1000125"/>
          </a:xfrm>
        </p:spPr>
        <p:txBody>
          <a:bodyPr>
            <a:normAutofit/>
          </a:bodyPr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Security Disability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F9C0DDE3-27A9-496D-A3EF-E85BB238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676" y="1787704"/>
            <a:ext cx="6565187" cy="45925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There are 2 types of Social Security Disability programs:</a:t>
            </a:r>
          </a:p>
          <a:p>
            <a:r>
              <a:rPr lang="en-US" altLang="en-US" sz="2400" b="1" dirty="0"/>
              <a:t>SSDI: </a:t>
            </a:r>
            <a:r>
              <a:rPr lang="en-US" altLang="en-US" sz="2400" dirty="0"/>
              <a:t>“</a:t>
            </a:r>
            <a:r>
              <a:rPr lang="en-US" altLang="en-US" sz="2400" u="sng" dirty="0"/>
              <a:t>Social Security Disability Income</a:t>
            </a:r>
            <a:r>
              <a:rPr lang="en-US" altLang="en-US" sz="2400" dirty="0"/>
              <a:t>”</a:t>
            </a:r>
          </a:p>
          <a:p>
            <a:r>
              <a:rPr lang="en-US" altLang="en-US" sz="2400" b="1" dirty="0"/>
              <a:t>SSI: </a:t>
            </a:r>
            <a:r>
              <a:rPr lang="en-US" altLang="en-US" sz="2400" dirty="0"/>
              <a:t>“</a:t>
            </a:r>
            <a:r>
              <a:rPr lang="en-US" altLang="en-US" sz="2400" u="sng" dirty="0"/>
              <a:t>Supplemental Security Income</a:t>
            </a:r>
            <a:r>
              <a:rPr lang="en-US" altLang="en-US" sz="2400" dirty="0"/>
              <a:t>”</a:t>
            </a:r>
          </a:p>
          <a:p>
            <a:pPr lvl="1"/>
            <a:r>
              <a:rPr lang="en-US" altLang="en-US" sz="2400" b="1" dirty="0">
                <a:sym typeface="Wingdings" panose="05000000000000000000" pitchFamily="2" charset="2"/>
              </a:rPr>
              <a:t> These programs provide </a:t>
            </a:r>
            <a:r>
              <a:rPr lang="en-US" altLang="en-US" sz="2400" b="1" u="sng" dirty="0">
                <a:sym typeface="Wingdings" panose="05000000000000000000" pitchFamily="2" charset="2"/>
              </a:rPr>
              <a:t>$ MONEY $</a:t>
            </a:r>
            <a:endParaRPr lang="en-US" altLang="en-US" sz="2400" b="1" u="sng" dirty="0"/>
          </a:p>
          <a:p>
            <a:pPr lvl="1"/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These are NOT Social Security Retirement</a:t>
            </a:r>
          </a:p>
          <a:p>
            <a:r>
              <a:rPr lang="en-US" altLang="en-US" sz="2400" dirty="0"/>
              <a:t>SSDI eventually reverts to SS Retirement</a:t>
            </a:r>
          </a:p>
          <a:p>
            <a:r>
              <a:rPr lang="en-US" altLang="en-US" sz="2400" dirty="0"/>
              <a:t>SSI does NOT (usually)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95788-EB57-40C4-95DA-B1A531A76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63000" y="381000"/>
            <a:ext cx="2743200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spcAft>
                <a:spcPts val="600"/>
              </a:spcAft>
            </a:pPr>
            <a:fld id="{06BC77C3-0371-4C06-BE6D-75923F44D76F}" type="slidenum">
              <a:rPr lang="en-US" altLang="en-US"/>
              <a:pPr>
                <a:spcAft>
                  <a:spcPts val="600"/>
                </a:spcAft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069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9760B-2CF7-4DBD-B1F2-3DAD9B953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625" y="764373"/>
            <a:ext cx="9324975" cy="89297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What is considered being “disabled”?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6FE9B-B053-482E-A238-E4C6AA6A3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28826"/>
            <a:ext cx="10820400" cy="4189860"/>
          </a:xfrm>
        </p:spPr>
        <p:txBody>
          <a:bodyPr>
            <a:normAutofit/>
          </a:bodyPr>
          <a:lstStyle/>
          <a:p>
            <a:r>
              <a:rPr lang="en-US" sz="2800" b="1" dirty="0"/>
              <a:t>It is the SYMPTOMS and PHYSICAL MANIFESTATIONS of an illness, injury or inherited deformity</a:t>
            </a:r>
          </a:p>
          <a:p>
            <a:r>
              <a:rPr lang="en-US" sz="2800" b="1" dirty="0"/>
              <a:t>It is NOT the illness, injury or inherited deformity itself</a:t>
            </a:r>
          </a:p>
          <a:p>
            <a:r>
              <a:rPr lang="en-US" sz="2800" b="1" dirty="0"/>
              <a:t>Social Security Administration </a:t>
            </a:r>
            <a:r>
              <a:rPr lang="en-US" sz="2800" dirty="0"/>
              <a:t>defines these symptoms</a:t>
            </a:r>
          </a:p>
          <a:p>
            <a:endParaRPr lang="en-US" sz="2800" b="1" dirty="0"/>
          </a:p>
          <a:p>
            <a:pPr marL="0" indent="0">
              <a:buNone/>
            </a:pPr>
            <a:r>
              <a:rPr lang="en-US" sz="2800" dirty="0"/>
              <a:t>Someone who has </a:t>
            </a:r>
            <a:r>
              <a:rPr lang="en-US" sz="2800" u="sng" dirty="0"/>
              <a:t>Stage 4 Cancer</a:t>
            </a:r>
            <a:r>
              <a:rPr lang="en-US" sz="2800" dirty="0"/>
              <a:t> who can ambulate but will die in 2 months may be </a:t>
            </a:r>
            <a:r>
              <a:rPr lang="en-US" sz="2800" b="1" u="sng" dirty="0"/>
              <a:t>less</a:t>
            </a:r>
            <a:r>
              <a:rPr lang="en-US" sz="2800" dirty="0"/>
              <a:t> likely to qualify for Medicaid than someone with </a:t>
            </a:r>
            <a:r>
              <a:rPr lang="en-US" sz="2800" u="sng" dirty="0"/>
              <a:t>Multiple Sclerosis</a:t>
            </a:r>
            <a:r>
              <a:rPr lang="en-US" sz="2800" dirty="0"/>
              <a:t> in need of a wheelchair who will live for 40 more years</a:t>
            </a:r>
          </a:p>
        </p:txBody>
      </p:sp>
    </p:spTree>
    <p:extLst>
      <p:ext uri="{BB962C8B-B14F-4D97-AF65-F5344CB8AC3E}">
        <p14:creationId xmlns:p14="http://schemas.microsoft.com/office/powerpoint/2010/main" val="263939500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2180</TotalTime>
  <Words>2673</Words>
  <Application>Microsoft Office PowerPoint</Application>
  <PresentationFormat>Widescreen</PresentationFormat>
  <Paragraphs>439</Paragraphs>
  <Slides>39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Century Gothic</vt:lpstr>
      <vt:lpstr>Times New Roman</vt:lpstr>
      <vt:lpstr>Tw Cen MT</vt:lpstr>
      <vt:lpstr>Wingdings</vt:lpstr>
      <vt:lpstr>Vapor Trail</vt:lpstr>
      <vt:lpstr>                     New York Public Library,              Science, Industry and Business Library                Financial Planning &amp; Medicaid            Planning for Disabled Parents and             Special Needs Beneficiaries      Originally presented on April 14, 2018</vt:lpstr>
      <vt:lpstr>Disclaimer</vt:lpstr>
      <vt:lpstr>What are we talking about?</vt:lpstr>
      <vt:lpstr>Why should I care?</vt:lpstr>
      <vt:lpstr>Entitlement v. Needs Based Government Programs</vt:lpstr>
      <vt:lpstr>Entitlement v. Needs Based</vt:lpstr>
      <vt:lpstr> (some) Types of Social Security</vt:lpstr>
      <vt:lpstr>Social Security Disability</vt:lpstr>
      <vt:lpstr>What is considered being “disabled”?</vt:lpstr>
      <vt:lpstr>SSI – “Limited” Disability</vt:lpstr>
      <vt:lpstr>SSDI – “Full” Disability</vt:lpstr>
      <vt:lpstr>Medicare</vt:lpstr>
      <vt:lpstr>What is Medicaid?</vt:lpstr>
      <vt:lpstr>BUT What is Medicaid?!!? Pays for health &amp; Personal care</vt:lpstr>
      <vt:lpstr>Medicaid v. medicare </vt:lpstr>
      <vt:lpstr>Who are we talking about?</vt:lpstr>
      <vt:lpstr>Types of Medicaid trusts</vt:lpstr>
      <vt:lpstr>Medicaid trusts are  always irrevocable!!!!</vt:lpstr>
      <vt:lpstr>Income tax rates are very high for irrevocable trusts</vt:lpstr>
      <vt:lpstr>Investment challenges: Need income, but taxes are high</vt:lpstr>
      <vt:lpstr>Medicaid trust comparisons</vt:lpstr>
      <vt:lpstr>SNTs: 1st Party v. 3rd Party</vt:lpstr>
      <vt:lpstr>1st Party SNTs:  Medicaid Recipient’s Money</vt:lpstr>
      <vt:lpstr>Supplemental Needs Trusts: 1st Party</vt:lpstr>
      <vt:lpstr>Supplemental Needs Trusts: 1st Party</vt:lpstr>
      <vt:lpstr>3rd Party SNTs:  Non-Medicaid Recipient’s Money</vt:lpstr>
      <vt:lpstr>Supplemental Needs Trusts: 3rd Party</vt:lpstr>
      <vt:lpstr>Supplemental Needs Trusts: 3rd Party</vt:lpstr>
      <vt:lpstr>  Income only trusts /  “Medicaid asset protection trusts”:  Medicaid Recipient’s Money</vt:lpstr>
      <vt:lpstr>“MAPTs” / Income Only trusts</vt:lpstr>
      <vt:lpstr>“MAPTs” / Income Only trusts</vt:lpstr>
      <vt:lpstr>Pooled income trust: Medicaid Recipient’s Money</vt:lpstr>
      <vt:lpstr>Pooled income trusts</vt:lpstr>
      <vt:lpstr>Pooled income trusts</vt:lpstr>
      <vt:lpstr>What does Work</vt:lpstr>
      <vt:lpstr>What Does NOT Work</vt:lpstr>
      <vt:lpstr>Putting It All Together</vt:lpstr>
      <vt:lpstr>Drafting Legal Documents</vt:lpstr>
      <vt:lpstr>Thank you!!!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Planning with Different Medicaid-Compliant Trusts</dc:title>
  <dc:creator>Dan Timins</dc:creator>
  <cp:lastModifiedBy>Daniel Timins</cp:lastModifiedBy>
  <cp:revision>107</cp:revision>
  <cp:lastPrinted>2018-04-12T21:12:52Z</cp:lastPrinted>
  <dcterms:created xsi:type="dcterms:W3CDTF">2018-02-03T00:23:56Z</dcterms:created>
  <dcterms:modified xsi:type="dcterms:W3CDTF">2018-04-13T20:39:59Z</dcterms:modified>
</cp:coreProperties>
</file>