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4" r:id="rId1"/>
  </p:sldMasterIdLst>
  <p:notesMasterIdLst>
    <p:notesMasterId r:id="rId65"/>
  </p:notesMasterIdLst>
  <p:handoutMasterIdLst>
    <p:handoutMasterId r:id="rId66"/>
  </p:handoutMasterIdLst>
  <p:sldIdLst>
    <p:sldId id="256" r:id="rId2"/>
    <p:sldId id="266" r:id="rId3"/>
    <p:sldId id="284" r:id="rId4"/>
    <p:sldId id="257" r:id="rId5"/>
    <p:sldId id="285" r:id="rId6"/>
    <p:sldId id="341" r:id="rId7"/>
    <p:sldId id="342" r:id="rId8"/>
    <p:sldId id="343" r:id="rId9"/>
    <p:sldId id="286" r:id="rId10"/>
    <p:sldId id="344" r:id="rId11"/>
    <p:sldId id="315" r:id="rId12"/>
    <p:sldId id="316" r:id="rId13"/>
    <p:sldId id="287" r:id="rId14"/>
    <p:sldId id="288" r:id="rId15"/>
    <p:sldId id="289" r:id="rId16"/>
    <p:sldId id="290" r:id="rId17"/>
    <p:sldId id="291" r:id="rId18"/>
    <p:sldId id="317" r:id="rId19"/>
    <p:sldId id="279" r:id="rId20"/>
    <p:sldId id="349" r:id="rId21"/>
    <p:sldId id="296" r:id="rId22"/>
    <p:sldId id="297" r:id="rId23"/>
    <p:sldId id="356" r:id="rId24"/>
    <p:sldId id="298" r:id="rId25"/>
    <p:sldId id="350" r:id="rId26"/>
    <p:sldId id="351" r:id="rId27"/>
    <p:sldId id="281" r:id="rId28"/>
    <p:sldId id="300" r:id="rId29"/>
    <p:sldId id="321" r:id="rId30"/>
    <p:sldId id="320" r:id="rId31"/>
    <p:sldId id="319" r:id="rId32"/>
    <p:sldId id="318" r:id="rId33"/>
    <p:sldId id="280" r:id="rId34"/>
    <p:sldId id="301" r:id="rId35"/>
    <p:sldId id="325" r:id="rId36"/>
    <p:sldId id="324" r:id="rId37"/>
    <p:sldId id="323" r:id="rId38"/>
    <p:sldId id="302" r:id="rId39"/>
    <p:sldId id="278" r:id="rId40"/>
    <p:sldId id="303" r:id="rId41"/>
    <p:sldId id="304" r:id="rId42"/>
    <p:sldId id="354" r:id="rId43"/>
    <p:sldId id="347" r:id="rId44"/>
    <p:sldId id="355" r:id="rId45"/>
    <p:sldId id="353" r:id="rId46"/>
    <p:sldId id="330" r:id="rId47"/>
    <p:sldId id="329" r:id="rId48"/>
    <p:sldId id="328" r:id="rId49"/>
    <p:sldId id="333" r:id="rId50"/>
    <p:sldId id="277" r:id="rId51"/>
    <p:sldId id="346" r:id="rId52"/>
    <p:sldId id="306" r:id="rId53"/>
    <p:sldId id="307" r:id="rId54"/>
    <p:sldId id="308" r:id="rId55"/>
    <p:sldId id="276" r:id="rId56"/>
    <p:sldId id="309" r:id="rId57"/>
    <p:sldId id="310" r:id="rId58"/>
    <p:sldId id="283" r:id="rId59"/>
    <p:sldId id="311" r:id="rId60"/>
    <p:sldId id="312" r:id="rId61"/>
    <p:sldId id="339" r:id="rId62"/>
    <p:sldId id="313" r:id="rId63"/>
    <p:sldId id="274"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varScale="1">
        <p:scale>
          <a:sx n="108" d="100"/>
          <a:sy n="108" d="100"/>
        </p:scale>
        <p:origin x="1716" y="102"/>
      </p:cViewPr>
      <p:guideLst>
        <p:guide orient="horz" pos="2160"/>
        <p:guide pos="2880"/>
      </p:guideLst>
    </p:cSldViewPr>
  </p:slideViewPr>
  <p:notesTextViewPr>
    <p:cViewPr>
      <p:scale>
        <a:sx n="1" d="1"/>
        <a:sy n="1" d="1"/>
      </p:scale>
      <p:origin x="0" y="0"/>
    </p:cViewPr>
  </p:notesTextViewPr>
  <p:notesViewPr>
    <p:cSldViewPr>
      <p:cViewPr varScale="1">
        <p:scale>
          <a:sx n="50" d="100"/>
          <a:sy n="50" d="100"/>
        </p:scale>
        <p:origin x="264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4A98EA-EAF3-47EA-8AA8-39C3992B0842}" type="doc">
      <dgm:prSet loTypeId="urn:microsoft.com/office/officeart/2005/8/layout/pyramid2" loCatId="pyramid" qsTypeId="urn:microsoft.com/office/officeart/2005/8/quickstyle/simple1" qsCatId="simple" csTypeId="urn:microsoft.com/office/officeart/2005/8/colors/accent1_2" csCatId="accent1" phldr="1"/>
      <dgm:spPr/>
    </dgm:pt>
    <dgm:pt modelId="{FFB44363-FBE4-4F51-B556-92F563749380}">
      <dgm:prSet phldrT="[Text]" custT="1"/>
      <dgm:spPr/>
      <dgm:t>
        <a:bodyPr/>
        <a:lstStyle/>
        <a:p>
          <a:pPr algn="ctr"/>
          <a:r>
            <a:rPr lang="en-US" sz="2000" b="1" u="sng" dirty="0">
              <a:latin typeface="Times New Roman" panose="02020603050405020304" pitchFamily="18" charset="0"/>
              <a:cs typeface="Times New Roman" panose="02020603050405020304" pitchFamily="18" charset="0"/>
            </a:rPr>
            <a:t>Creating Entity</a:t>
          </a:r>
        </a:p>
        <a:p>
          <a:pPr algn="l"/>
          <a:r>
            <a:rPr lang="en-US" sz="2000" b="0" u="none" dirty="0">
              <a:latin typeface="Times New Roman" panose="02020603050405020304" pitchFamily="18" charset="0"/>
              <a:cs typeface="Times New Roman" panose="02020603050405020304" pitchFamily="18" charset="0"/>
            </a:rPr>
            <a:t>- Grantor / Settlor / Creator</a:t>
          </a:r>
        </a:p>
      </dgm:t>
    </dgm:pt>
    <dgm:pt modelId="{3FBA3DFB-860D-4B36-B415-8808F36E300F}" type="parTrans" cxnId="{2C6FB0AC-ADDB-455C-9673-F157B698EB81}">
      <dgm:prSet/>
      <dgm:spPr/>
      <dgm:t>
        <a:bodyPr/>
        <a:lstStyle/>
        <a:p>
          <a:endParaRPr lang="en-US"/>
        </a:p>
      </dgm:t>
    </dgm:pt>
    <dgm:pt modelId="{F7544D81-9B98-4F4C-B182-B5BADA17E3F4}" type="sibTrans" cxnId="{2C6FB0AC-ADDB-455C-9673-F157B698EB81}">
      <dgm:prSet/>
      <dgm:spPr/>
      <dgm:t>
        <a:bodyPr/>
        <a:lstStyle/>
        <a:p>
          <a:endParaRPr lang="en-US"/>
        </a:p>
      </dgm:t>
    </dgm:pt>
    <dgm:pt modelId="{011AD995-885F-4D3C-80D2-17A0A283710D}">
      <dgm:prSet phldrT="[Text]" custT="1"/>
      <dgm:spPr/>
      <dgm:t>
        <a:bodyPr/>
        <a:lstStyle/>
        <a:p>
          <a:pPr algn="ctr"/>
          <a:r>
            <a:rPr lang="en-US" sz="2000" b="1" u="sng" dirty="0">
              <a:latin typeface="Times New Roman" panose="02020603050405020304" pitchFamily="18" charset="0"/>
              <a:cs typeface="Times New Roman" panose="02020603050405020304" pitchFamily="18" charset="0"/>
            </a:rPr>
            <a:t>Beneficial Party(</a:t>
          </a:r>
          <a:r>
            <a:rPr lang="en-US" sz="2000" b="1" u="sng" dirty="0" err="1">
              <a:latin typeface="Times New Roman" panose="02020603050405020304" pitchFamily="18" charset="0"/>
              <a:cs typeface="Times New Roman" panose="02020603050405020304" pitchFamily="18" charset="0"/>
            </a:rPr>
            <a:t>ies</a:t>
          </a:r>
          <a:r>
            <a:rPr lang="en-US" sz="2000" b="1" u="sng" dirty="0">
              <a:latin typeface="Times New Roman" panose="02020603050405020304" pitchFamily="18" charset="0"/>
              <a:cs typeface="Times New Roman" panose="02020603050405020304" pitchFamily="18" charset="0"/>
            </a:rPr>
            <a:t>)</a:t>
          </a:r>
        </a:p>
        <a:p>
          <a:pPr algn="l"/>
          <a:r>
            <a:rPr lang="en-US" sz="2000" dirty="0">
              <a:latin typeface="Times New Roman" panose="02020603050405020304" pitchFamily="18" charset="0"/>
              <a:cs typeface="Times New Roman" panose="02020603050405020304" pitchFamily="18" charset="0"/>
            </a:rPr>
            <a:t>- Lifetime beneficiary</a:t>
          </a:r>
        </a:p>
        <a:p>
          <a:pPr algn="l"/>
          <a:r>
            <a:rPr lang="en-US" sz="2000" dirty="0">
              <a:latin typeface="Times New Roman" panose="02020603050405020304" pitchFamily="18" charset="0"/>
              <a:cs typeface="Times New Roman" panose="02020603050405020304" pitchFamily="18" charset="0"/>
            </a:rPr>
            <a:t>- Post-mortem beneficiary</a:t>
          </a:r>
        </a:p>
      </dgm:t>
    </dgm:pt>
    <dgm:pt modelId="{10F33AC4-F578-426F-ADBF-E0F720B52629}" type="parTrans" cxnId="{7DA1DB01-5B5F-4C66-8F32-0D0303CCE32F}">
      <dgm:prSet/>
      <dgm:spPr/>
      <dgm:t>
        <a:bodyPr/>
        <a:lstStyle/>
        <a:p>
          <a:endParaRPr lang="en-US"/>
        </a:p>
      </dgm:t>
    </dgm:pt>
    <dgm:pt modelId="{4DD5426F-5ED5-4C2F-993A-F5E95A9B3306}" type="sibTrans" cxnId="{7DA1DB01-5B5F-4C66-8F32-0D0303CCE32F}">
      <dgm:prSet/>
      <dgm:spPr/>
      <dgm:t>
        <a:bodyPr/>
        <a:lstStyle/>
        <a:p>
          <a:endParaRPr lang="en-US"/>
        </a:p>
      </dgm:t>
    </dgm:pt>
    <dgm:pt modelId="{8BE990A2-24EA-4415-8E2C-CBA3A109D497}">
      <dgm:prSet phldrT="[Text]" custT="1"/>
      <dgm:spPr/>
      <dgm:t>
        <a:bodyPr/>
        <a:lstStyle/>
        <a:p>
          <a:pPr algn="ctr"/>
          <a:r>
            <a:rPr lang="en-US" sz="2000" b="1" u="sng" dirty="0">
              <a:latin typeface="Times New Roman" panose="02020603050405020304" pitchFamily="18" charset="0"/>
              <a:cs typeface="Times New Roman" panose="02020603050405020304" pitchFamily="18" charset="0"/>
            </a:rPr>
            <a:t>Fiduciary</a:t>
          </a:r>
        </a:p>
        <a:p>
          <a:pPr algn="l"/>
          <a:r>
            <a:rPr lang="en-US" sz="2000" dirty="0">
              <a:latin typeface="Times New Roman" panose="02020603050405020304" pitchFamily="18" charset="0"/>
              <a:cs typeface="Times New Roman" panose="02020603050405020304" pitchFamily="18" charset="0"/>
            </a:rPr>
            <a:t>- Trustee</a:t>
          </a:r>
        </a:p>
      </dgm:t>
    </dgm:pt>
    <dgm:pt modelId="{4506B979-0734-4480-9CB8-A38598BEE26C}" type="parTrans" cxnId="{4C91B369-6372-4109-832F-077FC11953BF}">
      <dgm:prSet/>
      <dgm:spPr/>
      <dgm:t>
        <a:bodyPr/>
        <a:lstStyle/>
        <a:p>
          <a:endParaRPr lang="en-US"/>
        </a:p>
      </dgm:t>
    </dgm:pt>
    <dgm:pt modelId="{DA688CC5-E906-46A3-B030-80E067C7D9F8}" type="sibTrans" cxnId="{4C91B369-6372-4109-832F-077FC11953BF}">
      <dgm:prSet/>
      <dgm:spPr/>
      <dgm:t>
        <a:bodyPr/>
        <a:lstStyle/>
        <a:p>
          <a:endParaRPr lang="en-US"/>
        </a:p>
      </dgm:t>
    </dgm:pt>
    <dgm:pt modelId="{4AFADB55-28D2-4A0C-8184-88820AD8199A}" type="pres">
      <dgm:prSet presAssocID="{CE4A98EA-EAF3-47EA-8AA8-39C3992B0842}" presName="compositeShape" presStyleCnt="0">
        <dgm:presLayoutVars>
          <dgm:dir/>
          <dgm:resizeHandles/>
        </dgm:presLayoutVars>
      </dgm:prSet>
      <dgm:spPr/>
    </dgm:pt>
    <dgm:pt modelId="{79B18B84-B23B-440B-828F-1C7FFA1B87D8}" type="pres">
      <dgm:prSet presAssocID="{CE4A98EA-EAF3-47EA-8AA8-39C3992B0842}" presName="pyramid" presStyleLbl="node1" presStyleIdx="0" presStyleCnt="1" custScaleX="65509" custScaleY="56787" custLinFactNeighborX="9816" custLinFactNeighborY="2531"/>
      <dgm:spPr>
        <a:solidFill>
          <a:schemeClr val="accent6">
            <a:lumMod val="50000"/>
          </a:schemeClr>
        </a:solidFill>
      </dgm:spPr>
    </dgm:pt>
    <dgm:pt modelId="{8D1454B0-CC5F-4B50-9EFD-A95A503D6160}" type="pres">
      <dgm:prSet presAssocID="{CE4A98EA-EAF3-47EA-8AA8-39C3992B0842}" presName="theList" presStyleCnt="0"/>
      <dgm:spPr/>
    </dgm:pt>
    <dgm:pt modelId="{DB7BE628-8BC0-4326-8225-5325C760F3E1}" type="pres">
      <dgm:prSet presAssocID="{FFB44363-FBE4-4F51-B556-92F563749380}" presName="aNode" presStyleLbl="fgAcc1" presStyleIdx="0" presStyleCnt="3" custScaleX="109009" custScaleY="114671" custLinFactY="-34664" custLinFactNeighborX="-34752" custLinFactNeighborY="-100000">
        <dgm:presLayoutVars>
          <dgm:bulletEnabled val="1"/>
        </dgm:presLayoutVars>
      </dgm:prSet>
      <dgm:spPr/>
    </dgm:pt>
    <dgm:pt modelId="{4522DABE-BE2E-468C-AF90-EF423374B0B8}" type="pres">
      <dgm:prSet presAssocID="{FFB44363-FBE4-4F51-B556-92F563749380}" presName="aSpace" presStyleCnt="0"/>
      <dgm:spPr/>
    </dgm:pt>
    <dgm:pt modelId="{D488840A-3A16-4426-82AB-0FEC32AFC10B}" type="pres">
      <dgm:prSet presAssocID="{011AD995-885F-4D3C-80D2-17A0A283710D}" presName="aNode" presStyleLbl="fgAcc1" presStyleIdx="1" presStyleCnt="3" custScaleX="103433" custScaleY="148551" custLinFactY="132596" custLinFactNeighborX="68576" custLinFactNeighborY="200000">
        <dgm:presLayoutVars>
          <dgm:bulletEnabled val="1"/>
        </dgm:presLayoutVars>
      </dgm:prSet>
      <dgm:spPr/>
    </dgm:pt>
    <dgm:pt modelId="{BA5483E9-935F-45A6-BA56-C0BD7716C3DA}" type="pres">
      <dgm:prSet presAssocID="{011AD995-885F-4D3C-80D2-17A0A283710D}" presName="aSpace" presStyleCnt="0"/>
      <dgm:spPr/>
    </dgm:pt>
    <dgm:pt modelId="{12054C3C-DCE5-46E7-9828-F3C6317BE3F6}" type="pres">
      <dgm:prSet presAssocID="{8BE990A2-24EA-4415-8E2C-CBA3A109D497}" presName="aNode" presStyleLbl="fgAcc1" presStyleIdx="2" presStyleCnt="3" custScaleX="79690" custScaleY="109744" custLinFactX="-28815" custLinFactNeighborX="-100000" custLinFactNeighborY="64811">
        <dgm:presLayoutVars>
          <dgm:bulletEnabled val="1"/>
        </dgm:presLayoutVars>
      </dgm:prSet>
      <dgm:spPr/>
    </dgm:pt>
    <dgm:pt modelId="{430E8468-10B3-41D1-AD59-AE7BECEB507A}" type="pres">
      <dgm:prSet presAssocID="{8BE990A2-24EA-4415-8E2C-CBA3A109D497}" presName="aSpace" presStyleCnt="0"/>
      <dgm:spPr/>
    </dgm:pt>
  </dgm:ptLst>
  <dgm:cxnLst>
    <dgm:cxn modelId="{7DA1DB01-5B5F-4C66-8F32-0D0303CCE32F}" srcId="{CE4A98EA-EAF3-47EA-8AA8-39C3992B0842}" destId="{011AD995-885F-4D3C-80D2-17A0A283710D}" srcOrd="1" destOrd="0" parTransId="{10F33AC4-F578-426F-ADBF-E0F720B52629}" sibTransId="{4DD5426F-5ED5-4C2F-993A-F5E95A9B3306}"/>
    <dgm:cxn modelId="{53FECA47-6CEC-4680-B70C-FC87EDD738B9}" type="presOf" srcId="{CE4A98EA-EAF3-47EA-8AA8-39C3992B0842}" destId="{4AFADB55-28D2-4A0C-8184-88820AD8199A}" srcOrd="0" destOrd="0" presId="urn:microsoft.com/office/officeart/2005/8/layout/pyramid2"/>
    <dgm:cxn modelId="{4C91B369-6372-4109-832F-077FC11953BF}" srcId="{CE4A98EA-EAF3-47EA-8AA8-39C3992B0842}" destId="{8BE990A2-24EA-4415-8E2C-CBA3A109D497}" srcOrd="2" destOrd="0" parTransId="{4506B979-0734-4480-9CB8-A38598BEE26C}" sibTransId="{DA688CC5-E906-46A3-B030-80E067C7D9F8}"/>
    <dgm:cxn modelId="{80BB3D84-7893-4BC7-934B-4C543F2E88AD}" type="presOf" srcId="{8BE990A2-24EA-4415-8E2C-CBA3A109D497}" destId="{12054C3C-DCE5-46E7-9828-F3C6317BE3F6}" srcOrd="0" destOrd="0" presId="urn:microsoft.com/office/officeart/2005/8/layout/pyramid2"/>
    <dgm:cxn modelId="{611EB09B-A683-4766-B8B6-391E42C4E7E9}" type="presOf" srcId="{011AD995-885F-4D3C-80D2-17A0A283710D}" destId="{D488840A-3A16-4426-82AB-0FEC32AFC10B}" srcOrd="0" destOrd="0" presId="urn:microsoft.com/office/officeart/2005/8/layout/pyramid2"/>
    <dgm:cxn modelId="{DD09FFA8-16CD-4865-97F2-03CBAD5E002F}" type="presOf" srcId="{FFB44363-FBE4-4F51-B556-92F563749380}" destId="{DB7BE628-8BC0-4326-8225-5325C760F3E1}" srcOrd="0" destOrd="0" presId="urn:microsoft.com/office/officeart/2005/8/layout/pyramid2"/>
    <dgm:cxn modelId="{2C6FB0AC-ADDB-455C-9673-F157B698EB81}" srcId="{CE4A98EA-EAF3-47EA-8AA8-39C3992B0842}" destId="{FFB44363-FBE4-4F51-B556-92F563749380}" srcOrd="0" destOrd="0" parTransId="{3FBA3DFB-860D-4B36-B415-8808F36E300F}" sibTransId="{F7544D81-9B98-4F4C-B182-B5BADA17E3F4}"/>
    <dgm:cxn modelId="{F2BB2247-3BC1-440A-8626-FE93671F2169}" type="presParOf" srcId="{4AFADB55-28D2-4A0C-8184-88820AD8199A}" destId="{79B18B84-B23B-440B-828F-1C7FFA1B87D8}" srcOrd="0" destOrd="0" presId="urn:microsoft.com/office/officeart/2005/8/layout/pyramid2"/>
    <dgm:cxn modelId="{56D73CEB-92A1-49B1-9BA5-57DC47D1747B}" type="presParOf" srcId="{4AFADB55-28D2-4A0C-8184-88820AD8199A}" destId="{8D1454B0-CC5F-4B50-9EFD-A95A503D6160}" srcOrd="1" destOrd="0" presId="urn:microsoft.com/office/officeart/2005/8/layout/pyramid2"/>
    <dgm:cxn modelId="{FAAC7120-60E0-4AE0-9B7E-30599EEF4D2D}" type="presParOf" srcId="{8D1454B0-CC5F-4B50-9EFD-A95A503D6160}" destId="{DB7BE628-8BC0-4326-8225-5325C760F3E1}" srcOrd="0" destOrd="0" presId="urn:microsoft.com/office/officeart/2005/8/layout/pyramid2"/>
    <dgm:cxn modelId="{4CA7F9B9-7193-4100-93F6-47D1E8DFA3E6}" type="presParOf" srcId="{8D1454B0-CC5F-4B50-9EFD-A95A503D6160}" destId="{4522DABE-BE2E-468C-AF90-EF423374B0B8}" srcOrd="1" destOrd="0" presId="urn:microsoft.com/office/officeart/2005/8/layout/pyramid2"/>
    <dgm:cxn modelId="{7C561F31-FA8B-486B-BC32-37748A8EE3B7}" type="presParOf" srcId="{8D1454B0-CC5F-4B50-9EFD-A95A503D6160}" destId="{D488840A-3A16-4426-82AB-0FEC32AFC10B}" srcOrd="2" destOrd="0" presId="urn:microsoft.com/office/officeart/2005/8/layout/pyramid2"/>
    <dgm:cxn modelId="{580A24C2-1633-4D67-80BA-0C629CD961B1}" type="presParOf" srcId="{8D1454B0-CC5F-4B50-9EFD-A95A503D6160}" destId="{BA5483E9-935F-45A6-BA56-C0BD7716C3DA}" srcOrd="3" destOrd="0" presId="urn:microsoft.com/office/officeart/2005/8/layout/pyramid2"/>
    <dgm:cxn modelId="{696E71F3-80EA-4F84-9E5C-2D0144B2866A}" type="presParOf" srcId="{8D1454B0-CC5F-4B50-9EFD-A95A503D6160}" destId="{12054C3C-DCE5-46E7-9828-F3C6317BE3F6}" srcOrd="4" destOrd="0" presId="urn:microsoft.com/office/officeart/2005/8/layout/pyramid2"/>
    <dgm:cxn modelId="{AA3B3F5F-A6AD-47C0-B59A-C309F9CFA60E}" type="presParOf" srcId="{8D1454B0-CC5F-4B50-9EFD-A95A503D6160}" destId="{430E8468-10B3-41D1-AD59-AE7BECEB507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4A98EA-EAF3-47EA-8AA8-39C3992B0842}" type="doc">
      <dgm:prSet loTypeId="urn:microsoft.com/office/officeart/2005/8/layout/pyramid2" loCatId="pyramid" qsTypeId="urn:microsoft.com/office/officeart/2005/8/quickstyle/simple1" qsCatId="simple" csTypeId="urn:microsoft.com/office/officeart/2005/8/colors/accent1_2" csCatId="accent1" phldr="1"/>
      <dgm:spPr/>
    </dgm:pt>
    <dgm:pt modelId="{FFB44363-FBE4-4F51-B556-92F563749380}">
      <dgm:prSet phldrT="[Text]" custT="1"/>
      <dgm:spPr/>
      <dgm:t>
        <a:bodyPr/>
        <a:lstStyle/>
        <a:p>
          <a:pPr algn="ctr"/>
          <a:r>
            <a:rPr lang="en-US" sz="2000" b="1" u="sng" dirty="0">
              <a:latin typeface="Times New Roman" panose="02020603050405020304" pitchFamily="18" charset="0"/>
              <a:cs typeface="Times New Roman" panose="02020603050405020304" pitchFamily="18" charset="0"/>
            </a:rPr>
            <a:t>Creating Entity</a:t>
          </a:r>
        </a:p>
        <a:p>
          <a:pPr algn="l"/>
          <a:r>
            <a:rPr lang="en-US" sz="2000" b="0" u="none" dirty="0">
              <a:latin typeface="Times New Roman" panose="02020603050405020304" pitchFamily="18" charset="0"/>
              <a:cs typeface="Times New Roman" panose="02020603050405020304" pitchFamily="18" charset="0"/>
            </a:rPr>
            <a:t>- Testator</a:t>
          </a:r>
        </a:p>
        <a:p>
          <a:pPr algn="l"/>
          <a:r>
            <a:rPr lang="en-US" sz="2000" b="0" u="none" dirty="0">
              <a:latin typeface="Times New Roman" panose="02020603050405020304" pitchFamily="18" charset="0"/>
              <a:cs typeface="Times New Roman" panose="02020603050405020304" pitchFamily="18" charset="0"/>
            </a:rPr>
            <a:t>- </a:t>
          </a:r>
          <a:r>
            <a:rPr lang="en-US" sz="2000" b="1" u="sng" dirty="0">
              <a:solidFill>
                <a:schemeClr val="tx1"/>
              </a:solidFill>
              <a:highlight>
                <a:srgbClr val="808000"/>
              </a:highlight>
              <a:latin typeface="Times New Roman" panose="02020603050405020304" pitchFamily="18" charset="0"/>
              <a:cs typeface="Times New Roman" panose="02020603050405020304" pitchFamily="18" charset="0"/>
            </a:rPr>
            <a:t>State</a:t>
          </a:r>
          <a:r>
            <a:rPr lang="en-US" sz="2000" b="0" u="none" dirty="0">
              <a:latin typeface="Times New Roman" panose="02020603050405020304" pitchFamily="18" charset="0"/>
              <a:cs typeface="Times New Roman" panose="02020603050405020304" pitchFamily="18" charset="0"/>
            </a:rPr>
            <a:t> takes over @ death</a:t>
          </a:r>
        </a:p>
      </dgm:t>
    </dgm:pt>
    <dgm:pt modelId="{3FBA3DFB-860D-4B36-B415-8808F36E300F}" type="parTrans" cxnId="{2C6FB0AC-ADDB-455C-9673-F157B698EB81}">
      <dgm:prSet/>
      <dgm:spPr/>
      <dgm:t>
        <a:bodyPr/>
        <a:lstStyle/>
        <a:p>
          <a:endParaRPr lang="en-US"/>
        </a:p>
      </dgm:t>
    </dgm:pt>
    <dgm:pt modelId="{F7544D81-9B98-4F4C-B182-B5BADA17E3F4}" type="sibTrans" cxnId="{2C6FB0AC-ADDB-455C-9673-F157B698EB81}">
      <dgm:prSet/>
      <dgm:spPr/>
      <dgm:t>
        <a:bodyPr/>
        <a:lstStyle/>
        <a:p>
          <a:endParaRPr lang="en-US"/>
        </a:p>
      </dgm:t>
    </dgm:pt>
    <dgm:pt modelId="{011AD995-885F-4D3C-80D2-17A0A283710D}">
      <dgm:prSet phldrT="[Text]" custT="1"/>
      <dgm:spPr/>
      <dgm:t>
        <a:bodyPr/>
        <a:lstStyle/>
        <a:p>
          <a:pPr algn="ctr"/>
          <a:r>
            <a:rPr lang="en-US" sz="2000" b="1" u="sng" dirty="0">
              <a:latin typeface="Times New Roman" panose="02020603050405020304" pitchFamily="18" charset="0"/>
              <a:cs typeface="Times New Roman" panose="02020603050405020304" pitchFamily="18" charset="0"/>
            </a:rPr>
            <a:t>Beneficial Party</a:t>
          </a:r>
        </a:p>
        <a:p>
          <a:pPr algn="l"/>
          <a:r>
            <a:rPr lang="en-US" sz="2000" dirty="0">
              <a:latin typeface="Times New Roman" panose="02020603050405020304" pitchFamily="18" charset="0"/>
              <a:cs typeface="Times New Roman" panose="02020603050405020304" pitchFamily="18" charset="0"/>
            </a:rPr>
            <a:t>- Post-mortem beneficiary</a:t>
          </a:r>
        </a:p>
      </dgm:t>
    </dgm:pt>
    <dgm:pt modelId="{10F33AC4-F578-426F-ADBF-E0F720B52629}" type="parTrans" cxnId="{7DA1DB01-5B5F-4C66-8F32-0D0303CCE32F}">
      <dgm:prSet/>
      <dgm:spPr/>
      <dgm:t>
        <a:bodyPr/>
        <a:lstStyle/>
        <a:p>
          <a:endParaRPr lang="en-US"/>
        </a:p>
      </dgm:t>
    </dgm:pt>
    <dgm:pt modelId="{4DD5426F-5ED5-4C2F-993A-F5E95A9B3306}" type="sibTrans" cxnId="{7DA1DB01-5B5F-4C66-8F32-0D0303CCE32F}">
      <dgm:prSet/>
      <dgm:spPr/>
      <dgm:t>
        <a:bodyPr/>
        <a:lstStyle/>
        <a:p>
          <a:endParaRPr lang="en-US"/>
        </a:p>
      </dgm:t>
    </dgm:pt>
    <dgm:pt modelId="{8BE990A2-24EA-4415-8E2C-CBA3A109D497}">
      <dgm:prSet phldrT="[Text]" custT="1"/>
      <dgm:spPr/>
      <dgm:t>
        <a:bodyPr/>
        <a:lstStyle/>
        <a:p>
          <a:pPr algn="ctr"/>
          <a:r>
            <a:rPr lang="en-US" sz="2000" b="1" u="sng" dirty="0">
              <a:latin typeface="Times New Roman" panose="02020603050405020304" pitchFamily="18" charset="0"/>
              <a:cs typeface="Times New Roman" panose="02020603050405020304" pitchFamily="18" charset="0"/>
            </a:rPr>
            <a:t>Fiduciary</a:t>
          </a:r>
        </a:p>
        <a:p>
          <a:pPr algn="l"/>
          <a:r>
            <a:rPr lang="en-US" sz="2000" dirty="0">
              <a:latin typeface="Times New Roman" panose="02020603050405020304" pitchFamily="18" charset="0"/>
              <a:cs typeface="Times New Roman" panose="02020603050405020304" pitchFamily="18" charset="0"/>
            </a:rPr>
            <a:t>- Executor</a:t>
          </a:r>
        </a:p>
      </dgm:t>
    </dgm:pt>
    <dgm:pt modelId="{4506B979-0734-4480-9CB8-A38598BEE26C}" type="parTrans" cxnId="{4C91B369-6372-4109-832F-077FC11953BF}">
      <dgm:prSet/>
      <dgm:spPr/>
      <dgm:t>
        <a:bodyPr/>
        <a:lstStyle/>
        <a:p>
          <a:endParaRPr lang="en-US"/>
        </a:p>
      </dgm:t>
    </dgm:pt>
    <dgm:pt modelId="{DA688CC5-E906-46A3-B030-80E067C7D9F8}" type="sibTrans" cxnId="{4C91B369-6372-4109-832F-077FC11953BF}">
      <dgm:prSet/>
      <dgm:spPr/>
      <dgm:t>
        <a:bodyPr/>
        <a:lstStyle/>
        <a:p>
          <a:endParaRPr lang="en-US"/>
        </a:p>
      </dgm:t>
    </dgm:pt>
    <dgm:pt modelId="{4AFADB55-28D2-4A0C-8184-88820AD8199A}" type="pres">
      <dgm:prSet presAssocID="{CE4A98EA-EAF3-47EA-8AA8-39C3992B0842}" presName="compositeShape" presStyleCnt="0">
        <dgm:presLayoutVars>
          <dgm:dir/>
          <dgm:resizeHandles/>
        </dgm:presLayoutVars>
      </dgm:prSet>
      <dgm:spPr/>
    </dgm:pt>
    <dgm:pt modelId="{79B18B84-B23B-440B-828F-1C7FFA1B87D8}" type="pres">
      <dgm:prSet presAssocID="{CE4A98EA-EAF3-47EA-8AA8-39C3992B0842}" presName="pyramid" presStyleLbl="node1" presStyleIdx="0" presStyleCnt="1" custScaleX="65509" custScaleY="56787" custLinFactNeighborX="10896" custLinFactNeighborY="5512"/>
      <dgm:spPr>
        <a:solidFill>
          <a:schemeClr val="accent6">
            <a:lumMod val="50000"/>
          </a:schemeClr>
        </a:solidFill>
      </dgm:spPr>
    </dgm:pt>
    <dgm:pt modelId="{8D1454B0-CC5F-4B50-9EFD-A95A503D6160}" type="pres">
      <dgm:prSet presAssocID="{CE4A98EA-EAF3-47EA-8AA8-39C3992B0842}" presName="theList" presStyleCnt="0"/>
      <dgm:spPr/>
    </dgm:pt>
    <dgm:pt modelId="{DB7BE628-8BC0-4326-8225-5325C760F3E1}" type="pres">
      <dgm:prSet presAssocID="{FFB44363-FBE4-4F51-B556-92F563749380}" presName="aNode" presStyleLbl="fgAcc1" presStyleIdx="0" presStyleCnt="3" custScaleX="124567" custScaleY="171348" custLinFactY="-59633" custLinFactNeighborX="-31041" custLinFactNeighborY="-100000">
        <dgm:presLayoutVars>
          <dgm:bulletEnabled val="1"/>
        </dgm:presLayoutVars>
      </dgm:prSet>
      <dgm:spPr/>
    </dgm:pt>
    <dgm:pt modelId="{4522DABE-BE2E-468C-AF90-EF423374B0B8}" type="pres">
      <dgm:prSet presAssocID="{FFB44363-FBE4-4F51-B556-92F563749380}" presName="aSpace" presStyleCnt="0"/>
      <dgm:spPr/>
    </dgm:pt>
    <dgm:pt modelId="{D488840A-3A16-4426-82AB-0FEC32AFC10B}" type="pres">
      <dgm:prSet presAssocID="{011AD995-885F-4D3C-80D2-17A0A283710D}" presName="aNode" presStyleLbl="fgAcc1" presStyleIdx="1" presStyleCnt="3" custScaleX="103433" custScaleY="162424" custLinFactY="142313" custLinFactNeighborX="72466" custLinFactNeighborY="200000">
        <dgm:presLayoutVars>
          <dgm:bulletEnabled val="1"/>
        </dgm:presLayoutVars>
      </dgm:prSet>
      <dgm:spPr/>
    </dgm:pt>
    <dgm:pt modelId="{BA5483E9-935F-45A6-BA56-C0BD7716C3DA}" type="pres">
      <dgm:prSet presAssocID="{011AD995-885F-4D3C-80D2-17A0A283710D}" presName="aSpace" presStyleCnt="0"/>
      <dgm:spPr/>
    </dgm:pt>
    <dgm:pt modelId="{12054C3C-DCE5-46E7-9828-F3C6317BE3F6}" type="pres">
      <dgm:prSet presAssocID="{8BE990A2-24EA-4415-8E2C-CBA3A109D497}" presName="aNode" presStyleLbl="fgAcc1" presStyleIdx="2" presStyleCnt="3" custScaleX="70695" custScaleY="158362" custLinFactX="-22198" custLinFactNeighborX="-100000" custLinFactNeighborY="-59878">
        <dgm:presLayoutVars>
          <dgm:bulletEnabled val="1"/>
        </dgm:presLayoutVars>
      </dgm:prSet>
      <dgm:spPr/>
    </dgm:pt>
    <dgm:pt modelId="{430E8468-10B3-41D1-AD59-AE7BECEB507A}" type="pres">
      <dgm:prSet presAssocID="{8BE990A2-24EA-4415-8E2C-CBA3A109D497}" presName="aSpace" presStyleCnt="0"/>
      <dgm:spPr/>
    </dgm:pt>
  </dgm:ptLst>
  <dgm:cxnLst>
    <dgm:cxn modelId="{7DA1DB01-5B5F-4C66-8F32-0D0303CCE32F}" srcId="{CE4A98EA-EAF3-47EA-8AA8-39C3992B0842}" destId="{011AD995-885F-4D3C-80D2-17A0A283710D}" srcOrd="1" destOrd="0" parTransId="{10F33AC4-F578-426F-ADBF-E0F720B52629}" sibTransId="{4DD5426F-5ED5-4C2F-993A-F5E95A9B3306}"/>
    <dgm:cxn modelId="{53FECA47-6CEC-4680-B70C-FC87EDD738B9}" type="presOf" srcId="{CE4A98EA-EAF3-47EA-8AA8-39C3992B0842}" destId="{4AFADB55-28D2-4A0C-8184-88820AD8199A}" srcOrd="0" destOrd="0" presId="urn:microsoft.com/office/officeart/2005/8/layout/pyramid2"/>
    <dgm:cxn modelId="{4C91B369-6372-4109-832F-077FC11953BF}" srcId="{CE4A98EA-EAF3-47EA-8AA8-39C3992B0842}" destId="{8BE990A2-24EA-4415-8E2C-CBA3A109D497}" srcOrd="2" destOrd="0" parTransId="{4506B979-0734-4480-9CB8-A38598BEE26C}" sibTransId="{DA688CC5-E906-46A3-B030-80E067C7D9F8}"/>
    <dgm:cxn modelId="{80BB3D84-7893-4BC7-934B-4C543F2E88AD}" type="presOf" srcId="{8BE990A2-24EA-4415-8E2C-CBA3A109D497}" destId="{12054C3C-DCE5-46E7-9828-F3C6317BE3F6}" srcOrd="0" destOrd="0" presId="urn:microsoft.com/office/officeart/2005/8/layout/pyramid2"/>
    <dgm:cxn modelId="{611EB09B-A683-4766-B8B6-391E42C4E7E9}" type="presOf" srcId="{011AD995-885F-4D3C-80D2-17A0A283710D}" destId="{D488840A-3A16-4426-82AB-0FEC32AFC10B}" srcOrd="0" destOrd="0" presId="urn:microsoft.com/office/officeart/2005/8/layout/pyramid2"/>
    <dgm:cxn modelId="{DD09FFA8-16CD-4865-97F2-03CBAD5E002F}" type="presOf" srcId="{FFB44363-FBE4-4F51-B556-92F563749380}" destId="{DB7BE628-8BC0-4326-8225-5325C760F3E1}" srcOrd="0" destOrd="0" presId="urn:microsoft.com/office/officeart/2005/8/layout/pyramid2"/>
    <dgm:cxn modelId="{2C6FB0AC-ADDB-455C-9673-F157B698EB81}" srcId="{CE4A98EA-EAF3-47EA-8AA8-39C3992B0842}" destId="{FFB44363-FBE4-4F51-B556-92F563749380}" srcOrd="0" destOrd="0" parTransId="{3FBA3DFB-860D-4B36-B415-8808F36E300F}" sibTransId="{F7544D81-9B98-4F4C-B182-B5BADA17E3F4}"/>
    <dgm:cxn modelId="{F2BB2247-3BC1-440A-8626-FE93671F2169}" type="presParOf" srcId="{4AFADB55-28D2-4A0C-8184-88820AD8199A}" destId="{79B18B84-B23B-440B-828F-1C7FFA1B87D8}" srcOrd="0" destOrd="0" presId="urn:microsoft.com/office/officeart/2005/8/layout/pyramid2"/>
    <dgm:cxn modelId="{56D73CEB-92A1-49B1-9BA5-57DC47D1747B}" type="presParOf" srcId="{4AFADB55-28D2-4A0C-8184-88820AD8199A}" destId="{8D1454B0-CC5F-4B50-9EFD-A95A503D6160}" srcOrd="1" destOrd="0" presId="urn:microsoft.com/office/officeart/2005/8/layout/pyramid2"/>
    <dgm:cxn modelId="{FAAC7120-60E0-4AE0-9B7E-30599EEF4D2D}" type="presParOf" srcId="{8D1454B0-CC5F-4B50-9EFD-A95A503D6160}" destId="{DB7BE628-8BC0-4326-8225-5325C760F3E1}" srcOrd="0" destOrd="0" presId="urn:microsoft.com/office/officeart/2005/8/layout/pyramid2"/>
    <dgm:cxn modelId="{4CA7F9B9-7193-4100-93F6-47D1E8DFA3E6}" type="presParOf" srcId="{8D1454B0-CC5F-4B50-9EFD-A95A503D6160}" destId="{4522DABE-BE2E-468C-AF90-EF423374B0B8}" srcOrd="1" destOrd="0" presId="urn:microsoft.com/office/officeart/2005/8/layout/pyramid2"/>
    <dgm:cxn modelId="{7C561F31-FA8B-486B-BC32-37748A8EE3B7}" type="presParOf" srcId="{8D1454B0-CC5F-4B50-9EFD-A95A503D6160}" destId="{D488840A-3A16-4426-82AB-0FEC32AFC10B}" srcOrd="2" destOrd="0" presId="urn:microsoft.com/office/officeart/2005/8/layout/pyramid2"/>
    <dgm:cxn modelId="{580A24C2-1633-4D67-80BA-0C629CD961B1}" type="presParOf" srcId="{8D1454B0-CC5F-4B50-9EFD-A95A503D6160}" destId="{BA5483E9-935F-45A6-BA56-C0BD7716C3DA}" srcOrd="3" destOrd="0" presId="urn:microsoft.com/office/officeart/2005/8/layout/pyramid2"/>
    <dgm:cxn modelId="{696E71F3-80EA-4F84-9E5C-2D0144B2866A}" type="presParOf" srcId="{8D1454B0-CC5F-4B50-9EFD-A95A503D6160}" destId="{12054C3C-DCE5-46E7-9828-F3C6317BE3F6}" srcOrd="4" destOrd="0" presId="urn:microsoft.com/office/officeart/2005/8/layout/pyramid2"/>
    <dgm:cxn modelId="{AA3B3F5F-A6AD-47C0-B59A-C309F9CFA60E}" type="presParOf" srcId="{8D1454B0-CC5F-4B50-9EFD-A95A503D6160}" destId="{430E8468-10B3-41D1-AD59-AE7BECEB507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4A98EA-EAF3-47EA-8AA8-39C3992B0842}" type="doc">
      <dgm:prSet loTypeId="urn:microsoft.com/office/officeart/2005/8/layout/pyramid2" loCatId="pyramid" qsTypeId="urn:microsoft.com/office/officeart/2005/8/quickstyle/simple1" qsCatId="simple" csTypeId="urn:microsoft.com/office/officeart/2005/8/colors/accent1_2" csCatId="accent1" phldr="1"/>
      <dgm:spPr/>
    </dgm:pt>
    <dgm:pt modelId="{FFB44363-FBE4-4F51-B556-92F563749380}">
      <dgm:prSet phldrT="[Text]" custT="1"/>
      <dgm:spPr/>
      <dgm:t>
        <a:bodyPr/>
        <a:lstStyle/>
        <a:p>
          <a:pPr algn="ctr"/>
          <a:r>
            <a:rPr lang="en-US" sz="2000" b="1" u="none" dirty="0">
              <a:latin typeface="Times New Roman" panose="02020603050405020304" pitchFamily="18" charset="0"/>
              <a:cs typeface="Times New Roman" panose="02020603050405020304" pitchFamily="18" charset="0"/>
            </a:rPr>
            <a:t>Settlor /</a:t>
          </a:r>
        </a:p>
        <a:p>
          <a:pPr algn="ctr"/>
          <a:r>
            <a:rPr lang="en-US" sz="2000" b="1" u="none" dirty="0">
              <a:latin typeface="Times New Roman" panose="02020603050405020304" pitchFamily="18" charset="0"/>
              <a:cs typeface="Times New Roman" panose="02020603050405020304" pitchFamily="18" charset="0"/>
            </a:rPr>
            <a:t>Grantor /</a:t>
          </a:r>
        </a:p>
        <a:p>
          <a:pPr algn="ctr"/>
          <a:r>
            <a:rPr lang="en-US" sz="2000" b="1" u="none" dirty="0">
              <a:latin typeface="Times New Roman" panose="02020603050405020304" pitchFamily="18" charset="0"/>
              <a:cs typeface="Times New Roman" panose="02020603050405020304" pitchFamily="18" charset="0"/>
            </a:rPr>
            <a:t>Creator</a:t>
          </a:r>
        </a:p>
      </dgm:t>
    </dgm:pt>
    <dgm:pt modelId="{3FBA3DFB-860D-4B36-B415-8808F36E300F}" type="parTrans" cxnId="{2C6FB0AC-ADDB-455C-9673-F157B698EB81}">
      <dgm:prSet/>
      <dgm:spPr/>
      <dgm:t>
        <a:bodyPr/>
        <a:lstStyle/>
        <a:p>
          <a:endParaRPr lang="en-US"/>
        </a:p>
      </dgm:t>
    </dgm:pt>
    <dgm:pt modelId="{F7544D81-9B98-4F4C-B182-B5BADA17E3F4}" type="sibTrans" cxnId="{2C6FB0AC-ADDB-455C-9673-F157B698EB81}">
      <dgm:prSet/>
      <dgm:spPr/>
      <dgm:t>
        <a:bodyPr/>
        <a:lstStyle/>
        <a:p>
          <a:endParaRPr lang="en-US"/>
        </a:p>
      </dgm:t>
    </dgm:pt>
    <dgm:pt modelId="{011AD995-885F-4D3C-80D2-17A0A283710D}">
      <dgm:prSet phldrT="[Text]" custT="1"/>
      <dgm:spPr/>
      <dgm:t>
        <a:bodyPr/>
        <a:lstStyle/>
        <a:p>
          <a:pPr algn="ctr"/>
          <a:r>
            <a:rPr lang="en-US" sz="2000" b="1" u="none" dirty="0">
              <a:latin typeface="Times New Roman" panose="02020603050405020304" pitchFamily="18" charset="0"/>
              <a:cs typeface="Times New Roman" panose="02020603050405020304" pitchFamily="18" charset="0"/>
            </a:rPr>
            <a:t>Beneficiary</a:t>
          </a:r>
        </a:p>
      </dgm:t>
    </dgm:pt>
    <dgm:pt modelId="{10F33AC4-F578-426F-ADBF-E0F720B52629}" type="parTrans" cxnId="{7DA1DB01-5B5F-4C66-8F32-0D0303CCE32F}">
      <dgm:prSet/>
      <dgm:spPr/>
      <dgm:t>
        <a:bodyPr/>
        <a:lstStyle/>
        <a:p>
          <a:endParaRPr lang="en-US"/>
        </a:p>
      </dgm:t>
    </dgm:pt>
    <dgm:pt modelId="{4DD5426F-5ED5-4C2F-993A-F5E95A9B3306}" type="sibTrans" cxnId="{7DA1DB01-5B5F-4C66-8F32-0D0303CCE32F}">
      <dgm:prSet/>
      <dgm:spPr/>
      <dgm:t>
        <a:bodyPr/>
        <a:lstStyle/>
        <a:p>
          <a:endParaRPr lang="en-US"/>
        </a:p>
      </dgm:t>
    </dgm:pt>
    <dgm:pt modelId="{8BE990A2-24EA-4415-8E2C-CBA3A109D497}">
      <dgm:prSet phldrT="[Text]" custT="1"/>
      <dgm:spPr/>
      <dgm:t>
        <a:bodyPr/>
        <a:lstStyle/>
        <a:p>
          <a:pPr algn="ctr"/>
          <a:r>
            <a:rPr lang="en-US" sz="2000" b="1" u="none" dirty="0">
              <a:latin typeface="Times New Roman" panose="02020603050405020304" pitchFamily="18" charset="0"/>
              <a:cs typeface="Times New Roman" panose="02020603050405020304" pitchFamily="18" charset="0"/>
            </a:rPr>
            <a:t>Trustee</a:t>
          </a:r>
        </a:p>
      </dgm:t>
    </dgm:pt>
    <dgm:pt modelId="{4506B979-0734-4480-9CB8-A38598BEE26C}" type="parTrans" cxnId="{4C91B369-6372-4109-832F-077FC11953BF}">
      <dgm:prSet/>
      <dgm:spPr/>
      <dgm:t>
        <a:bodyPr/>
        <a:lstStyle/>
        <a:p>
          <a:endParaRPr lang="en-US"/>
        </a:p>
      </dgm:t>
    </dgm:pt>
    <dgm:pt modelId="{DA688CC5-E906-46A3-B030-80E067C7D9F8}" type="sibTrans" cxnId="{4C91B369-6372-4109-832F-077FC11953BF}">
      <dgm:prSet/>
      <dgm:spPr/>
      <dgm:t>
        <a:bodyPr/>
        <a:lstStyle/>
        <a:p>
          <a:endParaRPr lang="en-US"/>
        </a:p>
      </dgm:t>
    </dgm:pt>
    <dgm:pt modelId="{4AFADB55-28D2-4A0C-8184-88820AD8199A}" type="pres">
      <dgm:prSet presAssocID="{CE4A98EA-EAF3-47EA-8AA8-39C3992B0842}" presName="compositeShape" presStyleCnt="0">
        <dgm:presLayoutVars>
          <dgm:dir/>
          <dgm:resizeHandles/>
        </dgm:presLayoutVars>
      </dgm:prSet>
      <dgm:spPr/>
    </dgm:pt>
    <dgm:pt modelId="{79B18B84-B23B-440B-828F-1C7FFA1B87D8}" type="pres">
      <dgm:prSet presAssocID="{CE4A98EA-EAF3-47EA-8AA8-39C3992B0842}" presName="pyramid" presStyleLbl="node1" presStyleIdx="0" presStyleCnt="1" custScaleX="65509" custScaleY="56787" custLinFactNeighborX="9816" custLinFactNeighborY="2531"/>
      <dgm:spPr>
        <a:solidFill>
          <a:schemeClr val="accent6">
            <a:lumMod val="50000"/>
          </a:schemeClr>
        </a:solidFill>
      </dgm:spPr>
    </dgm:pt>
    <dgm:pt modelId="{8D1454B0-CC5F-4B50-9EFD-A95A503D6160}" type="pres">
      <dgm:prSet presAssocID="{CE4A98EA-EAF3-47EA-8AA8-39C3992B0842}" presName="theList" presStyleCnt="0"/>
      <dgm:spPr/>
    </dgm:pt>
    <dgm:pt modelId="{DB7BE628-8BC0-4326-8225-5325C760F3E1}" type="pres">
      <dgm:prSet presAssocID="{FFB44363-FBE4-4F51-B556-92F563749380}" presName="aNode" presStyleLbl="fgAcc1" presStyleIdx="0" presStyleCnt="3" custScaleX="47098" custScaleY="114671" custLinFactY="-34664" custLinFactNeighborX="-34752" custLinFactNeighborY="-100000">
        <dgm:presLayoutVars>
          <dgm:bulletEnabled val="1"/>
        </dgm:presLayoutVars>
      </dgm:prSet>
      <dgm:spPr/>
    </dgm:pt>
    <dgm:pt modelId="{4522DABE-BE2E-468C-AF90-EF423374B0B8}" type="pres">
      <dgm:prSet presAssocID="{FFB44363-FBE4-4F51-B556-92F563749380}" presName="aSpace" presStyleCnt="0"/>
      <dgm:spPr/>
    </dgm:pt>
    <dgm:pt modelId="{D488840A-3A16-4426-82AB-0FEC32AFC10B}" type="pres">
      <dgm:prSet presAssocID="{011AD995-885F-4D3C-80D2-17A0A283710D}" presName="aNode" presStyleLbl="fgAcc1" presStyleIdx="1" presStyleCnt="3" custScaleX="55144" custScaleY="127194" custLinFactY="133196" custLinFactNeighborX="47184" custLinFactNeighborY="200000">
        <dgm:presLayoutVars>
          <dgm:bulletEnabled val="1"/>
        </dgm:presLayoutVars>
      </dgm:prSet>
      <dgm:spPr/>
    </dgm:pt>
    <dgm:pt modelId="{BA5483E9-935F-45A6-BA56-C0BD7716C3DA}" type="pres">
      <dgm:prSet presAssocID="{011AD995-885F-4D3C-80D2-17A0A283710D}" presName="aSpace" presStyleCnt="0"/>
      <dgm:spPr/>
    </dgm:pt>
    <dgm:pt modelId="{12054C3C-DCE5-46E7-9828-F3C6317BE3F6}" type="pres">
      <dgm:prSet presAssocID="{8BE990A2-24EA-4415-8E2C-CBA3A109D497}" presName="aNode" presStyleLbl="fgAcc1" presStyleIdx="2" presStyleCnt="3" custScaleX="42410" custScaleY="124000" custLinFactX="-11144" custLinFactY="4523" custLinFactNeighborX="-100000" custLinFactNeighborY="100000">
        <dgm:presLayoutVars>
          <dgm:bulletEnabled val="1"/>
        </dgm:presLayoutVars>
      </dgm:prSet>
      <dgm:spPr/>
    </dgm:pt>
    <dgm:pt modelId="{430E8468-10B3-41D1-AD59-AE7BECEB507A}" type="pres">
      <dgm:prSet presAssocID="{8BE990A2-24EA-4415-8E2C-CBA3A109D497}" presName="aSpace" presStyleCnt="0"/>
      <dgm:spPr/>
    </dgm:pt>
  </dgm:ptLst>
  <dgm:cxnLst>
    <dgm:cxn modelId="{7DA1DB01-5B5F-4C66-8F32-0D0303CCE32F}" srcId="{CE4A98EA-EAF3-47EA-8AA8-39C3992B0842}" destId="{011AD995-885F-4D3C-80D2-17A0A283710D}" srcOrd="1" destOrd="0" parTransId="{10F33AC4-F578-426F-ADBF-E0F720B52629}" sibTransId="{4DD5426F-5ED5-4C2F-993A-F5E95A9B3306}"/>
    <dgm:cxn modelId="{53FECA47-6CEC-4680-B70C-FC87EDD738B9}" type="presOf" srcId="{CE4A98EA-EAF3-47EA-8AA8-39C3992B0842}" destId="{4AFADB55-28D2-4A0C-8184-88820AD8199A}" srcOrd="0" destOrd="0" presId="urn:microsoft.com/office/officeart/2005/8/layout/pyramid2"/>
    <dgm:cxn modelId="{4C91B369-6372-4109-832F-077FC11953BF}" srcId="{CE4A98EA-EAF3-47EA-8AA8-39C3992B0842}" destId="{8BE990A2-24EA-4415-8E2C-CBA3A109D497}" srcOrd="2" destOrd="0" parTransId="{4506B979-0734-4480-9CB8-A38598BEE26C}" sibTransId="{DA688CC5-E906-46A3-B030-80E067C7D9F8}"/>
    <dgm:cxn modelId="{80BB3D84-7893-4BC7-934B-4C543F2E88AD}" type="presOf" srcId="{8BE990A2-24EA-4415-8E2C-CBA3A109D497}" destId="{12054C3C-DCE5-46E7-9828-F3C6317BE3F6}" srcOrd="0" destOrd="0" presId="urn:microsoft.com/office/officeart/2005/8/layout/pyramid2"/>
    <dgm:cxn modelId="{611EB09B-A683-4766-B8B6-391E42C4E7E9}" type="presOf" srcId="{011AD995-885F-4D3C-80D2-17A0A283710D}" destId="{D488840A-3A16-4426-82AB-0FEC32AFC10B}" srcOrd="0" destOrd="0" presId="urn:microsoft.com/office/officeart/2005/8/layout/pyramid2"/>
    <dgm:cxn modelId="{DD09FFA8-16CD-4865-97F2-03CBAD5E002F}" type="presOf" srcId="{FFB44363-FBE4-4F51-B556-92F563749380}" destId="{DB7BE628-8BC0-4326-8225-5325C760F3E1}" srcOrd="0" destOrd="0" presId="urn:microsoft.com/office/officeart/2005/8/layout/pyramid2"/>
    <dgm:cxn modelId="{2C6FB0AC-ADDB-455C-9673-F157B698EB81}" srcId="{CE4A98EA-EAF3-47EA-8AA8-39C3992B0842}" destId="{FFB44363-FBE4-4F51-B556-92F563749380}" srcOrd="0" destOrd="0" parTransId="{3FBA3DFB-860D-4B36-B415-8808F36E300F}" sibTransId="{F7544D81-9B98-4F4C-B182-B5BADA17E3F4}"/>
    <dgm:cxn modelId="{F2BB2247-3BC1-440A-8626-FE93671F2169}" type="presParOf" srcId="{4AFADB55-28D2-4A0C-8184-88820AD8199A}" destId="{79B18B84-B23B-440B-828F-1C7FFA1B87D8}" srcOrd="0" destOrd="0" presId="urn:microsoft.com/office/officeart/2005/8/layout/pyramid2"/>
    <dgm:cxn modelId="{56D73CEB-92A1-49B1-9BA5-57DC47D1747B}" type="presParOf" srcId="{4AFADB55-28D2-4A0C-8184-88820AD8199A}" destId="{8D1454B0-CC5F-4B50-9EFD-A95A503D6160}" srcOrd="1" destOrd="0" presId="urn:microsoft.com/office/officeart/2005/8/layout/pyramid2"/>
    <dgm:cxn modelId="{FAAC7120-60E0-4AE0-9B7E-30599EEF4D2D}" type="presParOf" srcId="{8D1454B0-CC5F-4B50-9EFD-A95A503D6160}" destId="{DB7BE628-8BC0-4326-8225-5325C760F3E1}" srcOrd="0" destOrd="0" presId="urn:microsoft.com/office/officeart/2005/8/layout/pyramid2"/>
    <dgm:cxn modelId="{4CA7F9B9-7193-4100-93F6-47D1E8DFA3E6}" type="presParOf" srcId="{8D1454B0-CC5F-4B50-9EFD-A95A503D6160}" destId="{4522DABE-BE2E-468C-AF90-EF423374B0B8}" srcOrd="1" destOrd="0" presId="urn:microsoft.com/office/officeart/2005/8/layout/pyramid2"/>
    <dgm:cxn modelId="{7C561F31-FA8B-486B-BC32-37748A8EE3B7}" type="presParOf" srcId="{8D1454B0-CC5F-4B50-9EFD-A95A503D6160}" destId="{D488840A-3A16-4426-82AB-0FEC32AFC10B}" srcOrd="2" destOrd="0" presId="urn:microsoft.com/office/officeart/2005/8/layout/pyramid2"/>
    <dgm:cxn modelId="{580A24C2-1633-4D67-80BA-0C629CD961B1}" type="presParOf" srcId="{8D1454B0-CC5F-4B50-9EFD-A95A503D6160}" destId="{BA5483E9-935F-45A6-BA56-C0BD7716C3DA}" srcOrd="3" destOrd="0" presId="urn:microsoft.com/office/officeart/2005/8/layout/pyramid2"/>
    <dgm:cxn modelId="{696E71F3-80EA-4F84-9E5C-2D0144B2866A}" type="presParOf" srcId="{8D1454B0-CC5F-4B50-9EFD-A95A503D6160}" destId="{12054C3C-DCE5-46E7-9828-F3C6317BE3F6}" srcOrd="4" destOrd="0" presId="urn:microsoft.com/office/officeart/2005/8/layout/pyramid2"/>
    <dgm:cxn modelId="{AA3B3F5F-A6AD-47C0-B59A-C309F9CFA60E}" type="presParOf" srcId="{8D1454B0-CC5F-4B50-9EFD-A95A503D6160}" destId="{430E8468-10B3-41D1-AD59-AE7BECEB507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4A98EA-EAF3-47EA-8AA8-39C3992B0842}" type="doc">
      <dgm:prSet loTypeId="urn:microsoft.com/office/officeart/2005/8/layout/pyramid2" loCatId="pyramid" qsTypeId="urn:microsoft.com/office/officeart/2005/8/quickstyle/simple1" qsCatId="simple" csTypeId="urn:microsoft.com/office/officeart/2005/8/colors/accent1_2" csCatId="accent1" phldr="1"/>
      <dgm:spPr/>
    </dgm:pt>
    <dgm:pt modelId="{FFB44363-FBE4-4F51-B556-92F563749380}">
      <dgm:prSet phldrT="[Text]" custT="1"/>
      <dgm:spPr/>
      <dgm:t>
        <a:bodyPr/>
        <a:lstStyle/>
        <a:p>
          <a:pPr algn="l"/>
          <a:r>
            <a:rPr lang="en-US" sz="2000" b="1" u="sng" dirty="0">
              <a:latin typeface="Times New Roman" panose="02020603050405020304" pitchFamily="18" charset="0"/>
              <a:cs typeface="Times New Roman" panose="02020603050405020304" pitchFamily="18" charset="0"/>
            </a:rPr>
            <a:t>Grantor / Settlor / Creator </a:t>
          </a:r>
          <a:r>
            <a:rPr lang="en-US" sz="2000" b="0" u="none" dirty="0">
              <a:latin typeface="Times New Roman" panose="02020603050405020304" pitchFamily="18" charset="0"/>
              <a:cs typeface="Times New Roman" panose="02020603050405020304" pitchFamily="18" charset="0"/>
            </a:rPr>
            <a:t>- You</a:t>
          </a:r>
        </a:p>
      </dgm:t>
    </dgm:pt>
    <dgm:pt modelId="{3FBA3DFB-860D-4B36-B415-8808F36E300F}" type="parTrans" cxnId="{2C6FB0AC-ADDB-455C-9673-F157B698EB81}">
      <dgm:prSet/>
      <dgm:spPr/>
      <dgm:t>
        <a:bodyPr/>
        <a:lstStyle/>
        <a:p>
          <a:endParaRPr lang="en-US"/>
        </a:p>
      </dgm:t>
    </dgm:pt>
    <dgm:pt modelId="{F7544D81-9B98-4F4C-B182-B5BADA17E3F4}" type="sibTrans" cxnId="{2C6FB0AC-ADDB-455C-9673-F157B698EB81}">
      <dgm:prSet/>
      <dgm:spPr/>
      <dgm:t>
        <a:bodyPr/>
        <a:lstStyle/>
        <a:p>
          <a:endParaRPr lang="en-US"/>
        </a:p>
      </dgm:t>
    </dgm:pt>
    <dgm:pt modelId="{011AD995-885F-4D3C-80D2-17A0A283710D}">
      <dgm:prSet phldrT="[Text]" custT="1"/>
      <dgm:spPr/>
      <dgm:t>
        <a:bodyPr/>
        <a:lstStyle/>
        <a:p>
          <a:pPr algn="ctr"/>
          <a:r>
            <a:rPr lang="en-US" sz="2000" b="1" u="sng" dirty="0">
              <a:latin typeface="Times New Roman" panose="02020603050405020304" pitchFamily="18" charset="0"/>
              <a:cs typeface="Times New Roman" panose="02020603050405020304" pitchFamily="18" charset="0"/>
            </a:rPr>
            <a:t>Beneficiary(</a:t>
          </a:r>
          <a:r>
            <a:rPr lang="en-US" sz="2000" b="1" u="sng" dirty="0" err="1">
              <a:latin typeface="Times New Roman" panose="02020603050405020304" pitchFamily="18" charset="0"/>
              <a:cs typeface="Times New Roman" panose="02020603050405020304" pitchFamily="18" charset="0"/>
            </a:rPr>
            <a:t>ies</a:t>
          </a:r>
          <a:r>
            <a:rPr lang="en-US" sz="2000" b="1" u="sng" dirty="0">
              <a:latin typeface="Times New Roman" panose="02020603050405020304" pitchFamily="18" charset="0"/>
              <a:cs typeface="Times New Roman" panose="02020603050405020304" pitchFamily="18" charset="0"/>
            </a:rPr>
            <a:t>)</a:t>
          </a:r>
        </a:p>
        <a:p>
          <a:pPr algn="l"/>
          <a:r>
            <a:rPr lang="en-US" sz="2000" dirty="0">
              <a:latin typeface="Times New Roman" panose="02020603050405020304" pitchFamily="18" charset="0"/>
              <a:cs typeface="Times New Roman" panose="02020603050405020304" pitchFamily="18" charset="0"/>
            </a:rPr>
            <a:t>- Typically You</a:t>
          </a:r>
        </a:p>
      </dgm:t>
    </dgm:pt>
    <dgm:pt modelId="{10F33AC4-F578-426F-ADBF-E0F720B52629}" type="parTrans" cxnId="{7DA1DB01-5B5F-4C66-8F32-0D0303CCE32F}">
      <dgm:prSet/>
      <dgm:spPr/>
      <dgm:t>
        <a:bodyPr/>
        <a:lstStyle/>
        <a:p>
          <a:endParaRPr lang="en-US"/>
        </a:p>
      </dgm:t>
    </dgm:pt>
    <dgm:pt modelId="{4DD5426F-5ED5-4C2F-993A-F5E95A9B3306}" type="sibTrans" cxnId="{7DA1DB01-5B5F-4C66-8F32-0D0303CCE32F}">
      <dgm:prSet/>
      <dgm:spPr/>
      <dgm:t>
        <a:bodyPr/>
        <a:lstStyle/>
        <a:p>
          <a:endParaRPr lang="en-US"/>
        </a:p>
      </dgm:t>
    </dgm:pt>
    <dgm:pt modelId="{8BE990A2-24EA-4415-8E2C-CBA3A109D497}">
      <dgm:prSet phldrT="[Text]" custT="1"/>
      <dgm:spPr/>
      <dgm:t>
        <a:bodyPr/>
        <a:lstStyle/>
        <a:p>
          <a:pPr algn="ctr"/>
          <a:r>
            <a:rPr lang="en-US" sz="2000" b="1" u="sng" dirty="0">
              <a:latin typeface="Times New Roman" panose="02020603050405020304" pitchFamily="18" charset="0"/>
              <a:cs typeface="Times New Roman" panose="02020603050405020304" pitchFamily="18" charset="0"/>
            </a:rPr>
            <a:t>Trustee</a:t>
          </a:r>
        </a:p>
        <a:p>
          <a:pPr algn="l"/>
          <a:r>
            <a:rPr lang="en-US" sz="2000" dirty="0">
              <a:latin typeface="Times New Roman" panose="02020603050405020304" pitchFamily="18" charset="0"/>
              <a:cs typeface="Times New Roman" panose="02020603050405020304" pitchFamily="18" charset="0"/>
            </a:rPr>
            <a:t>- Typically You</a:t>
          </a:r>
        </a:p>
      </dgm:t>
    </dgm:pt>
    <dgm:pt modelId="{4506B979-0734-4480-9CB8-A38598BEE26C}" type="parTrans" cxnId="{4C91B369-6372-4109-832F-077FC11953BF}">
      <dgm:prSet/>
      <dgm:spPr/>
      <dgm:t>
        <a:bodyPr/>
        <a:lstStyle/>
        <a:p>
          <a:endParaRPr lang="en-US"/>
        </a:p>
      </dgm:t>
    </dgm:pt>
    <dgm:pt modelId="{DA688CC5-E906-46A3-B030-80E067C7D9F8}" type="sibTrans" cxnId="{4C91B369-6372-4109-832F-077FC11953BF}">
      <dgm:prSet/>
      <dgm:spPr/>
      <dgm:t>
        <a:bodyPr/>
        <a:lstStyle/>
        <a:p>
          <a:endParaRPr lang="en-US"/>
        </a:p>
      </dgm:t>
    </dgm:pt>
    <dgm:pt modelId="{4AFADB55-28D2-4A0C-8184-88820AD8199A}" type="pres">
      <dgm:prSet presAssocID="{CE4A98EA-EAF3-47EA-8AA8-39C3992B0842}" presName="compositeShape" presStyleCnt="0">
        <dgm:presLayoutVars>
          <dgm:dir/>
          <dgm:resizeHandles/>
        </dgm:presLayoutVars>
      </dgm:prSet>
      <dgm:spPr/>
    </dgm:pt>
    <dgm:pt modelId="{79B18B84-B23B-440B-828F-1C7FFA1B87D8}" type="pres">
      <dgm:prSet presAssocID="{CE4A98EA-EAF3-47EA-8AA8-39C3992B0842}" presName="pyramid" presStyleLbl="node1" presStyleIdx="0" presStyleCnt="1" custScaleX="65509" custScaleY="56787" custLinFactNeighborX="16318" custLinFactNeighborY="2506"/>
      <dgm:spPr>
        <a:solidFill>
          <a:schemeClr val="accent6">
            <a:lumMod val="50000"/>
          </a:schemeClr>
        </a:solidFill>
      </dgm:spPr>
    </dgm:pt>
    <dgm:pt modelId="{8D1454B0-CC5F-4B50-9EFD-A95A503D6160}" type="pres">
      <dgm:prSet presAssocID="{CE4A98EA-EAF3-47EA-8AA8-39C3992B0842}" presName="theList" presStyleCnt="0"/>
      <dgm:spPr/>
    </dgm:pt>
    <dgm:pt modelId="{DB7BE628-8BC0-4326-8225-5325C760F3E1}" type="pres">
      <dgm:prSet presAssocID="{FFB44363-FBE4-4F51-B556-92F563749380}" presName="aNode" presStyleLbl="fgAcc1" presStyleIdx="0" presStyleCnt="3" custScaleX="109009" custScaleY="114671" custLinFactY="-33248" custLinFactNeighborX="-23569" custLinFactNeighborY="-100000">
        <dgm:presLayoutVars>
          <dgm:bulletEnabled val="1"/>
        </dgm:presLayoutVars>
      </dgm:prSet>
      <dgm:spPr/>
    </dgm:pt>
    <dgm:pt modelId="{4522DABE-BE2E-468C-AF90-EF423374B0B8}" type="pres">
      <dgm:prSet presAssocID="{FFB44363-FBE4-4F51-B556-92F563749380}" presName="aSpace" presStyleCnt="0"/>
      <dgm:spPr/>
    </dgm:pt>
    <dgm:pt modelId="{D488840A-3A16-4426-82AB-0FEC32AFC10B}" type="pres">
      <dgm:prSet presAssocID="{011AD995-885F-4D3C-80D2-17A0A283710D}" presName="aNode" presStyleLbl="fgAcc1" presStyleIdx="1" presStyleCnt="3" custScaleX="103433" custScaleY="175298" custLinFactY="120995" custLinFactNeighborX="77955" custLinFactNeighborY="200000">
        <dgm:presLayoutVars>
          <dgm:bulletEnabled val="1"/>
        </dgm:presLayoutVars>
      </dgm:prSet>
      <dgm:spPr/>
    </dgm:pt>
    <dgm:pt modelId="{BA5483E9-935F-45A6-BA56-C0BD7716C3DA}" type="pres">
      <dgm:prSet presAssocID="{011AD995-885F-4D3C-80D2-17A0A283710D}" presName="aSpace" presStyleCnt="0"/>
      <dgm:spPr/>
    </dgm:pt>
    <dgm:pt modelId="{12054C3C-DCE5-46E7-9828-F3C6317BE3F6}" type="pres">
      <dgm:prSet presAssocID="{8BE990A2-24EA-4415-8E2C-CBA3A109D497}" presName="aNode" presStyleLbl="fgAcc1" presStyleIdx="2" presStyleCnt="3" custScaleX="95376" custScaleY="167966" custLinFactX="-26335" custLinFactY="-15385" custLinFactNeighborX="-100000" custLinFactNeighborY="-100000">
        <dgm:presLayoutVars>
          <dgm:bulletEnabled val="1"/>
        </dgm:presLayoutVars>
      </dgm:prSet>
      <dgm:spPr/>
    </dgm:pt>
    <dgm:pt modelId="{430E8468-10B3-41D1-AD59-AE7BECEB507A}" type="pres">
      <dgm:prSet presAssocID="{8BE990A2-24EA-4415-8E2C-CBA3A109D497}" presName="aSpace" presStyleCnt="0"/>
      <dgm:spPr/>
    </dgm:pt>
  </dgm:ptLst>
  <dgm:cxnLst>
    <dgm:cxn modelId="{7DA1DB01-5B5F-4C66-8F32-0D0303CCE32F}" srcId="{CE4A98EA-EAF3-47EA-8AA8-39C3992B0842}" destId="{011AD995-885F-4D3C-80D2-17A0A283710D}" srcOrd="1" destOrd="0" parTransId="{10F33AC4-F578-426F-ADBF-E0F720B52629}" sibTransId="{4DD5426F-5ED5-4C2F-993A-F5E95A9B3306}"/>
    <dgm:cxn modelId="{53FECA47-6CEC-4680-B70C-FC87EDD738B9}" type="presOf" srcId="{CE4A98EA-EAF3-47EA-8AA8-39C3992B0842}" destId="{4AFADB55-28D2-4A0C-8184-88820AD8199A}" srcOrd="0" destOrd="0" presId="urn:microsoft.com/office/officeart/2005/8/layout/pyramid2"/>
    <dgm:cxn modelId="{4C91B369-6372-4109-832F-077FC11953BF}" srcId="{CE4A98EA-EAF3-47EA-8AA8-39C3992B0842}" destId="{8BE990A2-24EA-4415-8E2C-CBA3A109D497}" srcOrd="2" destOrd="0" parTransId="{4506B979-0734-4480-9CB8-A38598BEE26C}" sibTransId="{DA688CC5-E906-46A3-B030-80E067C7D9F8}"/>
    <dgm:cxn modelId="{80BB3D84-7893-4BC7-934B-4C543F2E88AD}" type="presOf" srcId="{8BE990A2-24EA-4415-8E2C-CBA3A109D497}" destId="{12054C3C-DCE5-46E7-9828-F3C6317BE3F6}" srcOrd="0" destOrd="0" presId="urn:microsoft.com/office/officeart/2005/8/layout/pyramid2"/>
    <dgm:cxn modelId="{611EB09B-A683-4766-B8B6-391E42C4E7E9}" type="presOf" srcId="{011AD995-885F-4D3C-80D2-17A0A283710D}" destId="{D488840A-3A16-4426-82AB-0FEC32AFC10B}" srcOrd="0" destOrd="0" presId="urn:microsoft.com/office/officeart/2005/8/layout/pyramid2"/>
    <dgm:cxn modelId="{DD09FFA8-16CD-4865-97F2-03CBAD5E002F}" type="presOf" srcId="{FFB44363-FBE4-4F51-B556-92F563749380}" destId="{DB7BE628-8BC0-4326-8225-5325C760F3E1}" srcOrd="0" destOrd="0" presId="urn:microsoft.com/office/officeart/2005/8/layout/pyramid2"/>
    <dgm:cxn modelId="{2C6FB0AC-ADDB-455C-9673-F157B698EB81}" srcId="{CE4A98EA-EAF3-47EA-8AA8-39C3992B0842}" destId="{FFB44363-FBE4-4F51-B556-92F563749380}" srcOrd="0" destOrd="0" parTransId="{3FBA3DFB-860D-4B36-B415-8808F36E300F}" sibTransId="{F7544D81-9B98-4F4C-B182-B5BADA17E3F4}"/>
    <dgm:cxn modelId="{F2BB2247-3BC1-440A-8626-FE93671F2169}" type="presParOf" srcId="{4AFADB55-28D2-4A0C-8184-88820AD8199A}" destId="{79B18B84-B23B-440B-828F-1C7FFA1B87D8}" srcOrd="0" destOrd="0" presId="urn:microsoft.com/office/officeart/2005/8/layout/pyramid2"/>
    <dgm:cxn modelId="{56D73CEB-92A1-49B1-9BA5-57DC47D1747B}" type="presParOf" srcId="{4AFADB55-28D2-4A0C-8184-88820AD8199A}" destId="{8D1454B0-CC5F-4B50-9EFD-A95A503D6160}" srcOrd="1" destOrd="0" presId="urn:microsoft.com/office/officeart/2005/8/layout/pyramid2"/>
    <dgm:cxn modelId="{FAAC7120-60E0-4AE0-9B7E-30599EEF4D2D}" type="presParOf" srcId="{8D1454B0-CC5F-4B50-9EFD-A95A503D6160}" destId="{DB7BE628-8BC0-4326-8225-5325C760F3E1}" srcOrd="0" destOrd="0" presId="urn:microsoft.com/office/officeart/2005/8/layout/pyramid2"/>
    <dgm:cxn modelId="{4CA7F9B9-7193-4100-93F6-47D1E8DFA3E6}" type="presParOf" srcId="{8D1454B0-CC5F-4B50-9EFD-A95A503D6160}" destId="{4522DABE-BE2E-468C-AF90-EF423374B0B8}" srcOrd="1" destOrd="0" presId="urn:microsoft.com/office/officeart/2005/8/layout/pyramid2"/>
    <dgm:cxn modelId="{7C561F31-FA8B-486B-BC32-37748A8EE3B7}" type="presParOf" srcId="{8D1454B0-CC5F-4B50-9EFD-A95A503D6160}" destId="{D488840A-3A16-4426-82AB-0FEC32AFC10B}" srcOrd="2" destOrd="0" presId="urn:microsoft.com/office/officeart/2005/8/layout/pyramid2"/>
    <dgm:cxn modelId="{580A24C2-1633-4D67-80BA-0C629CD961B1}" type="presParOf" srcId="{8D1454B0-CC5F-4B50-9EFD-A95A503D6160}" destId="{BA5483E9-935F-45A6-BA56-C0BD7716C3DA}" srcOrd="3" destOrd="0" presId="urn:microsoft.com/office/officeart/2005/8/layout/pyramid2"/>
    <dgm:cxn modelId="{696E71F3-80EA-4F84-9E5C-2D0144B2866A}" type="presParOf" srcId="{8D1454B0-CC5F-4B50-9EFD-A95A503D6160}" destId="{12054C3C-DCE5-46E7-9828-F3C6317BE3F6}" srcOrd="4" destOrd="0" presId="urn:microsoft.com/office/officeart/2005/8/layout/pyramid2"/>
    <dgm:cxn modelId="{AA3B3F5F-A6AD-47C0-B59A-C309F9CFA60E}" type="presParOf" srcId="{8D1454B0-CC5F-4B50-9EFD-A95A503D6160}" destId="{430E8468-10B3-41D1-AD59-AE7BECEB507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4A98EA-EAF3-47EA-8AA8-39C3992B0842}" type="doc">
      <dgm:prSet loTypeId="urn:microsoft.com/office/officeart/2005/8/layout/pyramid2" loCatId="pyramid" qsTypeId="urn:microsoft.com/office/officeart/2005/8/quickstyle/simple1" qsCatId="simple" csTypeId="urn:microsoft.com/office/officeart/2005/8/colors/accent1_2" csCatId="accent1" phldr="1"/>
      <dgm:spPr/>
    </dgm:pt>
    <dgm:pt modelId="{FFB44363-FBE4-4F51-B556-92F563749380}">
      <dgm:prSet phldrT="[Text]" custT="1"/>
      <dgm:spPr/>
      <dgm:t>
        <a:bodyPr/>
        <a:lstStyle/>
        <a:p>
          <a:pPr algn="l"/>
          <a:r>
            <a:rPr lang="en-US" sz="2000" b="1" u="sng" dirty="0">
              <a:latin typeface="Times New Roman" panose="02020603050405020304" pitchFamily="18" charset="0"/>
              <a:cs typeface="Times New Roman" panose="02020603050405020304" pitchFamily="18" charset="0"/>
            </a:rPr>
            <a:t>Grantor / Settlor / Creator </a:t>
          </a:r>
          <a:r>
            <a:rPr lang="en-US" sz="2000" b="0" u="none" dirty="0">
              <a:latin typeface="Times New Roman" panose="02020603050405020304" pitchFamily="18" charset="0"/>
              <a:cs typeface="Times New Roman" panose="02020603050405020304" pitchFamily="18" charset="0"/>
            </a:rPr>
            <a:t>- You</a:t>
          </a:r>
        </a:p>
      </dgm:t>
    </dgm:pt>
    <dgm:pt modelId="{3FBA3DFB-860D-4B36-B415-8808F36E300F}" type="parTrans" cxnId="{2C6FB0AC-ADDB-455C-9673-F157B698EB81}">
      <dgm:prSet/>
      <dgm:spPr/>
      <dgm:t>
        <a:bodyPr/>
        <a:lstStyle/>
        <a:p>
          <a:endParaRPr lang="en-US"/>
        </a:p>
      </dgm:t>
    </dgm:pt>
    <dgm:pt modelId="{F7544D81-9B98-4F4C-B182-B5BADA17E3F4}" type="sibTrans" cxnId="{2C6FB0AC-ADDB-455C-9673-F157B698EB81}">
      <dgm:prSet/>
      <dgm:spPr/>
      <dgm:t>
        <a:bodyPr/>
        <a:lstStyle/>
        <a:p>
          <a:endParaRPr lang="en-US"/>
        </a:p>
      </dgm:t>
    </dgm:pt>
    <dgm:pt modelId="{011AD995-885F-4D3C-80D2-17A0A283710D}">
      <dgm:prSet phldrT="[Text]" custT="1"/>
      <dgm:spPr/>
      <dgm:t>
        <a:bodyPr/>
        <a:lstStyle/>
        <a:p>
          <a:pPr algn="ctr"/>
          <a:r>
            <a:rPr lang="en-US" sz="2000" b="1" u="sng" dirty="0" err="1">
              <a:latin typeface="Times New Roman" panose="02020603050405020304" pitchFamily="18" charset="0"/>
              <a:cs typeface="Times New Roman" panose="02020603050405020304" pitchFamily="18" charset="0"/>
            </a:rPr>
            <a:t>Beneficary</a:t>
          </a:r>
          <a:r>
            <a:rPr lang="en-US" sz="2000" b="1" u="sng" dirty="0">
              <a:latin typeface="Times New Roman" panose="02020603050405020304" pitchFamily="18" charset="0"/>
              <a:cs typeface="Times New Roman" panose="02020603050405020304" pitchFamily="18" charset="0"/>
            </a:rPr>
            <a:t>(</a:t>
          </a:r>
          <a:r>
            <a:rPr lang="en-US" sz="2000" b="1" u="sng" dirty="0" err="1">
              <a:latin typeface="Times New Roman" panose="02020603050405020304" pitchFamily="18" charset="0"/>
              <a:cs typeface="Times New Roman" panose="02020603050405020304" pitchFamily="18" charset="0"/>
            </a:rPr>
            <a:t>ies</a:t>
          </a:r>
          <a:r>
            <a:rPr lang="en-US" sz="2000" b="1" u="sng" dirty="0">
              <a:latin typeface="Times New Roman" panose="02020603050405020304" pitchFamily="18" charset="0"/>
              <a:cs typeface="Times New Roman" panose="02020603050405020304" pitchFamily="18" charset="0"/>
            </a:rPr>
            <a:t>)</a:t>
          </a:r>
        </a:p>
        <a:p>
          <a:pPr algn="l"/>
          <a:r>
            <a:rPr lang="en-US" sz="2000" dirty="0">
              <a:latin typeface="Times New Roman" panose="02020603050405020304" pitchFamily="18" charset="0"/>
              <a:cs typeface="Times New Roman" panose="02020603050405020304" pitchFamily="18" charset="0"/>
            </a:rPr>
            <a:t>- Typically NOT You</a:t>
          </a:r>
        </a:p>
      </dgm:t>
    </dgm:pt>
    <dgm:pt modelId="{10F33AC4-F578-426F-ADBF-E0F720B52629}" type="parTrans" cxnId="{7DA1DB01-5B5F-4C66-8F32-0D0303CCE32F}">
      <dgm:prSet/>
      <dgm:spPr/>
      <dgm:t>
        <a:bodyPr/>
        <a:lstStyle/>
        <a:p>
          <a:endParaRPr lang="en-US"/>
        </a:p>
      </dgm:t>
    </dgm:pt>
    <dgm:pt modelId="{4DD5426F-5ED5-4C2F-993A-F5E95A9B3306}" type="sibTrans" cxnId="{7DA1DB01-5B5F-4C66-8F32-0D0303CCE32F}">
      <dgm:prSet/>
      <dgm:spPr/>
      <dgm:t>
        <a:bodyPr/>
        <a:lstStyle/>
        <a:p>
          <a:endParaRPr lang="en-US"/>
        </a:p>
      </dgm:t>
    </dgm:pt>
    <dgm:pt modelId="{8BE990A2-24EA-4415-8E2C-CBA3A109D497}">
      <dgm:prSet phldrT="[Text]" custT="1"/>
      <dgm:spPr/>
      <dgm:t>
        <a:bodyPr/>
        <a:lstStyle/>
        <a:p>
          <a:pPr algn="ctr"/>
          <a:r>
            <a:rPr lang="en-US" sz="2000" b="1" u="sng" dirty="0">
              <a:latin typeface="Times New Roman" panose="02020603050405020304" pitchFamily="18" charset="0"/>
              <a:cs typeface="Times New Roman" panose="02020603050405020304" pitchFamily="18" charset="0"/>
            </a:rPr>
            <a:t>Trustee</a:t>
          </a:r>
        </a:p>
        <a:p>
          <a:pPr algn="l"/>
          <a:r>
            <a:rPr lang="en-US" sz="2000" dirty="0">
              <a:latin typeface="Times New Roman" panose="02020603050405020304" pitchFamily="18" charset="0"/>
              <a:cs typeface="Times New Roman" panose="02020603050405020304" pitchFamily="18" charset="0"/>
            </a:rPr>
            <a:t>- Typically NOT You</a:t>
          </a:r>
        </a:p>
      </dgm:t>
    </dgm:pt>
    <dgm:pt modelId="{4506B979-0734-4480-9CB8-A38598BEE26C}" type="parTrans" cxnId="{4C91B369-6372-4109-832F-077FC11953BF}">
      <dgm:prSet/>
      <dgm:spPr/>
      <dgm:t>
        <a:bodyPr/>
        <a:lstStyle/>
        <a:p>
          <a:endParaRPr lang="en-US"/>
        </a:p>
      </dgm:t>
    </dgm:pt>
    <dgm:pt modelId="{DA688CC5-E906-46A3-B030-80E067C7D9F8}" type="sibTrans" cxnId="{4C91B369-6372-4109-832F-077FC11953BF}">
      <dgm:prSet/>
      <dgm:spPr/>
      <dgm:t>
        <a:bodyPr/>
        <a:lstStyle/>
        <a:p>
          <a:endParaRPr lang="en-US"/>
        </a:p>
      </dgm:t>
    </dgm:pt>
    <dgm:pt modelId="{4AFADB55-28D2-4A0C-8184-88820AD8199A}" type="pres">
      <dgm:prSet presAssocID="{CE4A98EA-EAF3-47EA-8AA8-39C3992B0842}" presName="compositeShape" presStyleCnt="0">
        <dgm:presLayoutVars>
          <dgm:dir/>
          <dgm:resizeHandles/>
        </dgm:presLayoutVars>
      </dgm:prSet>
      <dgm:spPr/>
    </dgm:pt>
    <dgm:pt modelId="{79B18B84-B23B-440B-828F-1C7FFA1B87D8}" type="pres">
      <dgm:prSet presAssocID="{CE4A98EA-EAF3-47EA-8AA8-39C3992B0842}" presName="pyramid" presStyleLbl="node1" presStyleIdx="0" presStyleCnt="1" custScaleX="65509" custScaleY="56787" custLinFactNeighborX="16318" custLinFactNeighborY="2506"/>
      <dgm:spPr>
        <a:solidFill>
          <a:schemeClr val="accent6">
            <a:lumMod val="50000"/>
          </a:schemeClr>
        </a:solidFill>
      </dgm:spPr>
    </dgm:pt>
    <dgm:pt modelId="{8D1454B0-CC5F-4B50-9EFD-A95A503D6160}" type="pres">
      <dgm:prSet presAssocID="{CE4A98EA-EAF3-47EA-8AA8-39C3992B0842}" presName="theList" presStyleCnt="0"/>
      <dgm:spPr/>
    </dgm:pt>
    <dgm:pt modelId="{DB7BE628-8BC0-4326-8225-5325C760F3E1}" type="pres">
      <dgm:prSet presAssocID="{FFB44363-FBE4-4F51-B556-92F563749380}" presName="aNode" presStyleLbl="fgAcc1" presStyleIdx="0" presStyleCnt="3" custScaleX="109009" custScaleY="114671" custLinFactY="-33248" custLinFactNeighborX="-23569" custLinFactNeighborY="-100000">
        <dgm:presLayoutVars>
          <dgm:bulletEnabled val="1"/>
        </dgm:presLayoutVars>
      </dgm:prSet>
      <dgm:spPr/>
    </dgm:pt>
    <dgm:pt modelId="{4522DABE-BE2E-468C-AF90-EF423374B0B8}" type="pres">
      <dgm:prSet presAssocID="{FFB44363-FBE4-4F51-B556-92F563749380}" presName="aSpace" presStyleCnt="0"/>
      <dgm:spPr/>
    </dgm:pt>
    <dgm:pt modelId="{D488840A-3A16-4426-82AB-0FEC32AFC10B}" type="pres">
      <dgm:prSet presAssocID="{011AD995-885F-4D3C-80D2-17A0A283710D}" presName="aNode" presStyleLbl="fgAcc1" presStyleIdx="1" presStyleCnt="3" custScaleX="103433" custScaleY="175298" custLinFactY="120995" custLinFactNeighborX="77955" custLinFactNeighborY="200000">
        <dgm:presLayoutVars>
          <dgm:bulletEnabled val="1"/>
        </dgm:presLayoutVars>
      </dgm:prSet>
      <dgm:spPr/>
    </dgm:pt>
    <dgm:pt modelId="{BA5483E9-935F-45A6-BA56-C0BD7716C3DA}" type="pres">
      <dgm:prSet presAssocID="{011AD995-885F-4D3C-80D2-17A0A283710D}" presName="aSpace" presStyleCnt="0"/>
      <dgm:spPr/>
    </dgm:pt>
    <dgm:pt modelId="{12054C3C-DCE5-46E7-9828-F3C6317BE3F6}" type="pres">
      <dgm:prSet presAssocID="{8BE990A2-24EA-4415-8E2C-CBA3A109D497}" presName="aNode" presStyleLbl="fgAcc1" presStyleIdx="2" presStyleCnt="3" custScaleX="95376" custScaleY="167966" custLinFactX="-26335" custLinFactY="-15385" custLinFactNeighborX="-100000" custLinFactNeighborY="-100000">
        <dgm:presLayoutVars>
          <dgm:bulletEnabled val="1"/>
        </dgm:presLayoutVars>
      </dgm:prSet>
      <dgm:spPr/>
    </dgm:pt>
    <dgm:pt modelId="{430E8468-10B3-41D1-AD59-AE7BECEB507A}" type="pres">
      <dgm:prSet presAssocID="{8BE990A2-24EA-4415-8E2C-CBA3A109D497}" presName="aSpace" presStyleCnt="0"/>
      <dgm:spPr/>
    </dgm:pt>
  </dgm:ptLst>
  <dgm:cxnLst>
    <dgm:cxn modelId="{7DA1DB01-5B5F-4C66-8F32-0D0303CCE32F}" srcId="{CE4A98EA-EAF3-47EA-8AA8-39C3992B0842}" destId="{011AD995-885F-4D3C-80D2-17A0A283710D}" srcOrd="1" destOrd="0" parTransId="{10F33AC4-F578-426F-ADBF-E0F720B52629}" sibTransId="{4DD5426F-5ED5-4C2F-993A-F5E95A9B3306}"/>
    <dgm:cxn modelId="{53FECA47-6CEC-4680-B70C-FC87EDD738B9}" type="presOf" srcId="{CE4A98EA-EAF3-47EA-8AA8-39C3992B0842}" destId="{4AFADB55-28D2-4A0C-8184-88820AD8199A}" srcOrd="0" destOrd="0" presId="urn:microsoft.com/office/officeart/2005/8/layout/pyramid2"/>
    <dgm:cxn modelId="{4C91B369-6372-4109-832F-077FC11953BF}" srcId="{CE4A98EA-EAF3-47EA-8AA8-39C3992B0842}" destId="{8BE990A2-24EA-4415-8E2C-CBA3A109D497}" srcOrd="2" destOrd="0" parTransId="{4506B979-0734-4480-9CB8-A38598BEE26C}" sibTransId="{DA688CC5-E906-46A3-B030-80E067C7D9F8}"/>
    <dgm:cxn modelId="{80BB3D84-7893-4BC7-934B-4C543F2E88AD}" type="presOf" srcId="{8BE990A2-24EA-4415-8E2C-CBA3A109D497}" destId="{12054C3C-DCE5-46E7-9828-F3C6317BE3F6}" srcOrd="0" destOrd="0" presId="urn:microsoft.com/office/officeart/2005/8/layout/pyramid2"/>
    <dgm:cxn modelId="{611EB09B-A683-4766-B8B6-391E42C4E7E9}" type="presOf" srcId="{011AD995-885F-4D3C-80D2-17A0A283710D}" destId="{D488840A-3A16-4426-82AB-0FEC32AFC10B}" srcOrd="0" destOrd="0" presId="urn:microsoft.com/office/officeart/2005/8/layout/pyramid2"/>
    <dgm:cxn modelId="{DD09FFA8-16CD-4865-97F2-03CBAD5E002F}" type="presOf" srcId="{FFB44363-FBE4-4F51-B556-92F563749380}" destId="{DB7BE628-8BC0-4326-8225-5325C760F3E1}" srcOrd="0" destOrd="0" presId="urn:microsoft.com/office/officeart/2005/8/layout/pyramid2"/>
    <dgm:cxn modelId="{2C6FB0AC-ADDB-455C-9673-F157B698EB81}" srcId="{CE4A98EA-EAF3-47EA-8AA8-39C3992B0842}" destId="{FFB44363-FBE4-4F51-B556-92F563749380}" srcOrd="0" destOrd="0" parTransId="{3FBA3DFB-860D-4B36-B415-8808F36E300F}" sibTransId="{F7544D81-9B98-4F4C-B182-B5BADA17E3F4}"/>
    <dgm:cxn modelId="{F2BB2247-3BC1-440A-8626-FE93671F2169}" type="presParOf" srcId="{4AFADB55-28D2-4A0C-8184-88820AD8199A}" destId="{79B18B84-B23B-440B-828F-1C7FFA1B87D8}" srcOrd="0" destOrd="0" presId="urn:microsoft.com/office/officeart/2005/8/layout/pyramid2"/>
    <dgm:cxn modelId="{56D73CEB-92A1-49B1-9BA5-57DC47D1747B}" type="presParOf" srcId="{4AFADB55-28D2-4A0C-8184-88820AD8199A}" destId="{8D1454B0-CC5F-4B50-9EFD-A95A503D6160}" srcOrd="1" destOrd="0" presId="urn:microsoft.com/office/officeart/2005/8/layout/pyramid2"/>
    <dgm:cxn modelId="{FAAC7120-60E0-4AE0-9B7E-30599EEF4D2D}" type="presParOf" srcId="{8D1454B0-CC5F-4B50-9EFD-A95A503D6160}" destId="{DB7BE628-8BC0-4326-8225-5325C760F3E1}" srcOrd="0" destOrd="0" presId="urn:microsoft.com/office/officeart/2005/8/layout/pyramid2"/>
    <dgm:cxn modelId="{4CA7F9B9-7193-4100-93F6-47D1E8DFA3E6}" type="presParOf" srcId="{8D1454B0-CC5F-4B50-9EFD-A95A503D6160}" destId="{4522DABE-BE2E-468C-AF90-EF423374B0B8}" srcOrd="1" destOrd="0" presId="urn:microsoft.com/office/officeart/2005/8/layout/pyramid2"/>
    <dgm:cxn modelId="{7C561F31-FA8B-486B-BC32-37748A8EE3B7}" type="presParOf" srcId="{8D1454B0-CC5F-4B50-9EFD-A95A503D6160}" destId="{D488840A-3A16-4426-82AB-0FEC32AFC10B}" srcOrd="2" destOrd="0" presId="urn:microsoft.com/office/officeart/2005/8/layout/pyramid2"/>
    <dgm:cxn modelId="{580A24C2-1633-4D67-80BA-0C629CD961B1}" type="presParOf" srcId="{8D1454B0-CC5F-4B50-9EFD-A95A503D6160}" destId="{BA5483E9-935F-45A6-BA56-C0BD7716C3DA}" srcOrd="3" destOrd="0" presId="urn:microsoft.com/office/officeart/2005/8/layout/pyramid2"/>
    <dgm:cxn modelId="{696E71F3-80EA-4F84-9E5C-2D0144B2866A}" type="presParOf" srcId="{8D1454B0-CC5F-4B50-9EFD-A95A503D6160}" destId="{12054C3C-DCE5-46E7-9828-F3C6317BE3F6}" srcOrd="4" destOrd="0" presId="urn:microsoft.com/office/officeart/2005/8/layout/pyramid2"/>
    <dgm:cxn modelId="{AA3B3F5F-A6AD-47C0-B59A-C309F9CFA60E}" type="presParOf" srcId="{8D1454B0-CC5F-4B50-9EFD-A95A503D6160}" destId="{430E8468-10B3-41D1-AD59-AE7BECEB507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18B84-B23B-440B-828F-1C7FFA1B87D8}">
      <dsp:nvSpPr>
        <dsp:cNvPr id="0" name=""/>
        <dsp:cNvSpPr/>
      </dsp:nvSpPr>
      <dsp:spPr>
        <a:xfrm>
          <a:off x="2323747" y="1066781"/>
          <a:ext cx="2895236" cy="2509758"/>
        </a:xfrm>
        <a:prstGeom prst="triangle">
          <a:avLst/>
        </a:prstGeom>
        <a:solidFill>
          <a:schemeClr val="accent6">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BE628-8BC0-4326-8225-5325C760F3E1}">
      <dsp:nvSpPr>
        <dsp:cNvPr id="0" name=""/>
        <dsp:cNvSpPr/>
      </dsp:nvSpPr>
      <dsp:spPr>
        <a:xfrm>
          <a:off x="2209800" y="37637"/>
          <a:ext cx="3131545" cy="986874"/>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Creating Entity</a:t>
          </a:r>
        </a:p>
        <a:p>
          <a:pPr marL="0" lvl="0" indent="0" algn="l" defTabSz="889000">
            <a:lnSpc>
              <a:spcPct val="90000"/>
            </a:lnSpc>
            <a:spcBef>
              <a:spcPct val="0"/>
            </a:spcBef>
            <a:spcAft>
              <a:spcPct val="35000"/>
            </a:spcAft>
            <a:buNone/>
          </a:pPr>
          <a:r>
            <a:rPr lang="en-US" sz="2000" b="0" u="none" kern="1200" dirty="0">
              <a:latin typeface="Times New Roman" panose="02020603050405020304" pitchFamily="18" charset="0"/>
              <a:cs typeface="Times New Roman" panose="02020603050405020304" pitchFamily="18" charset="0"/>
            </a:rPr>
            <a:t>- Grantor / Settlor / Creator</a:t>
          </a:r>
        </a:p>
      </dsp:txBody>
      <dsp:txXfrm>
        <a:off x="2257975" y="85812"/>
        <a:ext cx="3035195" cy="890524"/>
      </dsp:txXfrm>
    </dsp:sp>
    <dsp:sp modelId="{D488840A-3A16-4426-82AB-0FEC32AFC10B}">
      <dsp:nvSpPr>
        <dsp:cNvPr id="0" name=""/>
        <dsp:cNvSpPr/>
      </dsp:nvSpPr>
      <dsp:spPr>
        <a:xfrm>
          <a:off x="5258237" y="2894281"/>
          <a:ext cx="2971361" cy="1278450"/>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Beneficial Party(</a:t>
          </a:r>
          <a:r>
            <a:rPr lang="en-US" sz="2000" b="1" u="sng" kern="1200" dirty="0" err="1">
              <a:latin typeface="Times New Roman" panose="02020603050405020304" pitchFamily="18" charset="0"/>
              <a:cs typeface="Times New Roman" panose="02020603050405020304" pitchFamily="18" charset="0"/>
            </a:rPr>
            <a:t>ies</a:t>
          </a:r>
          <a:r>
            <a:rPr lang="en-US" sz="2000" b="1" u="sng" kern="1200" dirty="0">
              <a:latin typeface="Times New Roman" panose="02020603050405020304" pitchFamily="18" charset="0"/>
              <a:cs typeface="Times New Roman" panose="02020603050405020304" pitchFamily="18" charset="0"/>
            </a:rPr>
            <a:t>)</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 Lifetime beneficiary</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 Post-mortem beneficiary</a:t>
          </a:r>
        </a:p>
      </dsp:txBody>
      <dsp:txXfrm>
        <a:off x="5320646" y="2956690"/>
        <a:ext cx="2846543" cy="1153632"/>
      </dsp:txXfrm>
    </dsp:sp>
    <dsp:sp modelId="{12054C3C-DCE5-46E7-9828-F3C6317BE3F6}">
      <dsp:nvSpPr>
        <dsp:cNvPr id="0" name=""/>
        <dsp:cNvSpPr/>
      </dsp:nvSpPr>
      <dsp:spPr>
        <a:xfrm>
          <a:off x="0" y="2993736"/>
          <a:ext cx="2289287" cy="944471"/>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Fiduciary</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 Trustee</a:t>
          </a:r>
        </a:p>
      </dsp:txBody>
      <dsp:txXfrm>
        <a:off x="46105" y="3039841"/>
        <a:ext cx="2197077" cy="852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18B84-B23B-440B-828F-1C7FFA1B87D8}">
      <dsp:nvSpPr>
        <dsp:cNvPr id="0" name=""/>
        <dsp:cNvSpPr/>
      </dsp:nvSpPr>
      <dsp:spPr>
        <a:xfrm>
          <a:off x="2227760" y="1219193"/>
          <a:ext cx="2945153" cy="2553029"/>
        </a:xfrm>
        <a:prstGeom prst="triangle">
          <a:avLst/>
        </a:prstGeom>
        <a:solidFill>
          <a:schemeClr val="accent6">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BE628-8BC0-4326-8225-5325C760F3E1}">
      <dsp:nvSpPr>
        <dsp:cNvPr id="0" name=""/>
        <dsp:cNvSpPr/>
      </dsp:nvSpPr>
      <dsp:spPr>
        <a:xfrm>
          <a:off x="1944416" y="0"/>
          <a:ext cx="3640184" cy="1163042"/>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Creating Entity</a:t>
          </a:r>
        </a:p>
        <a:p>
          <a:pPr marL="0" lvl="0" indent="0" algn="l" defTabSz="889000">
            <a:lnSpc>
              <a:spcPct val="90000"/>
            </a:lnSpc>
            <a:spcBef>
              <a:spcPct val="0"/>
            </a:spcBef>
            <a:spcAft>
              <a:spcPct val="35000"/>
            </a:spcAft>
            <a:buNone/>
          </a:pPr>
          <a:r>
            <a:rPr lang="en-US" sz="2000" b="0" u="none" kern="1200" dirty="0">
              <a:latin typeface="Times New Roman" panose="02020603050405020304" pitchFamily="18" charset="0"/>
              <a:cs typeface="Times New Roman" panose="02020603050405020304" pitchFamily="18" charset="0"/>
            </a:rPr>
            <a:t>- Testator</a:t>
          </a:r>
        </a:p>
        <a:p>
          <a:pPr marL="0" lvl="0" indent="0" algn="l" defTabSz="889000">
            <a:lnSpc>
              <a:spcPct val="90000"/>
            </a:lnSpc>
            <a:spcBef>
              <a:spcPct val="0"/>
            </a:spcBef>
            <a:spcAft>
              <a:spcPct val="35000"/>
            </a:spcAft>
            <a:buNone/>
          </a:pPr>
          <a:r>
            <a:rPr lang="en-US" sz="2000" b="0" u="none" kern="1200" dirty="0">
              <a:latin typeface="Times New Roman" panose="02020603050405020304" pitchFamily="18" charset="0"/>
              <a:cs typeface="Times New Roman" panose="02020603050405020304" pitchFamily="18" charset="0"/>
            </a:rPr>
            <a:t>- </a:t>
          </a:r>
          <a:r>
            <a:rPr lang="en-US" sz="2000" b="1" u="sng" kern="1200" dirty="0">
              <a:solidFill>
                <a:schemeClr val="tx1"/>
              </a:solidFill>
              <a:highlight>
                <a:srgbClr val="808000"/>
              </a:highlight>
              <a:latin typeface="Times New Roman" panose="02020603050405020304" pitchFamily="18" charset="0"/>
              <a:cs typeface="Times New Roman" panose="02020603050405020304" pitchFamily="18" charset="0"/>
            </a:rPr>
            <a:t>State</a:t>
          </a:r>
          <a:r>
            <a:rPr lang="en-US" sz="2000" b="0" u="none" kern="1200" dirty="0">
              <a:latin typeface="Times New Roman" panose="02020603050405020304" pitchFamily="18" charset="0"/>
              <a:cs typeface="Times New Roman" panose="02020603050405020304" pitchFamily="18" charset="0"/>
            </a:rPr>
            <a:t> takes over @ death</a:t>
          </a:r>
        </a:p>
      </dsp:txBody>
      <dsp:txXfrm>
        <a:off x="2001191" y="56775"/>
        <a:ext cx="3526634" cy="1049492"/>
      </dsp:txXfrm>
    </dsp:sp>
    <dsp:sp modelId="{D488840A-3A16-4426-82AB-0FEC32AFC10B}">
      <dsp:nvSpPr>
        <dsp:cNvPr id="0" name=""/>
        <dsp:cNvSpPr/>
      </dsp:nvSpPr>
      <dsp:spPr>
        <a:xfrm>
          <a:off x="5207009" y="2833968"/>
          <a:ext cx="3022591" cy="1102469"/>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Beneficial Party</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 Post-mortem beneficiary</a:t>
          </a:r>
        </a:p>
      </dsp:txBody>
      <dsp:txXfrm>
        <a:off x="5260827" y="2887786"/>
        <a:ext cx="2914955" cy="994833"/>
      </dsp:txXfrm>
    </dsp:sp>
    <dsp:sp modelId="{12054C3C-DCE5-46E7-9828-F3C6317BE3F6}">
      <dsp:nvSpPr>
        <dsp:cNvPr id="0" name=""/>
        <dsp:cNvSpPr/>
      </dsp:nvSpPr>
      <dsp:spPr>
        <a:xfrm>
          <a:off x="67705" y="2834825"/>
          <a:ext cx="2065898" cy="1074898"/>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Fiduciary</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 Executor</a:t>
          </a:r>
        </a:p>
      </dsp:txBody>
      <dsp:txXfrm>
        <a:off x="120177" y="2887297"/>
        <a:ext cx="1960954" cy="969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18B84-B23B-440B-828F-1C7FFA1B87D8}">
      <dsp:nvSpPr>
        <dsp:cNvPr id="0" name=""/>
        <dsp:cNvSpPr/>
      </dsp:nvSpPr>
      <dsp:spPr>
        <a:xfrm>
          <a:off x="2528535" y="1205094"/>
          <a:ext cx="3270618" cy="2835161"/>
        </a:xfrm>
        <a:prstGeom prst="triangle">
          <a:avLst/>
        </a:prstGeom>
        <a:solidFill>
          <a:schemeClr val="accent6">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BE628-8BC0-4326-8225-5325C760F3E1}">
      <dsp:nvSpPr>
        <dsp:cNvPr id="0" name=""/>
        <dsp:cNvSpPr/>
      </dsp:nvSpPr>
      <dsp:spPr>
        <a:xfrm>
          <a:off x="3404384" y="33357"/>
          <a:ext cx="1528427" cy="1134954"/>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dirty="0">
              <a:latin typeface="Times New Roman" panose="02020603050405020304" pitchFamily="18" charset="0"/>
              <a:cs typeface="Times New Roman" panose="02020603050405020304" pitchFamily="18" charset="0"/>
            </a:rPr>
            <a:t>Settlor /</a:t>
          </a:r>
        </a:p>
        <a:p>
          <a:pPr marL="0" lvl="0" indent="0" algn="ctr" defTabSz="889000">
            <a:lnSpc>
              <a:spcPct val="90000"/>
            </a:lnSpc>
            <a:spcBef>
              <a:spcPct val="0"/>
            </a:spcBef>
            <a:spcAft>
              <a:spcPct val="35000"/>
            </a:spcAft>
            <a:buNone/>
          </a:pPr>
          <a:r>
            <a:rPr lang="en-US" sz="2000" b="1" u="none" kern="1200" dirty="0">
              <a:latin typeface="Times New Roman" panose="02020603050405020304" pitchFamily="18" charset="0"/>
              <a:cs typeface="Times New Roman" panose="02020603050405020304" pitchFamily="18" charset="0"/>
            </a:rPr>
            <a:t>Grantor /</a:t>
          </a:r>
        </a:p>
        <a:p>
          <a:pPr marL="0" lvl="0" indent="0" algn="ctr" defTabSz="889000">
            <a:lnSpc>
              <a:spcPct val="90000"/>
            </a:lnSpc>
            <a:spcBef>
              <a:spcPct val="0"/>
            </a:spcBef>
            <a:spcAft>
              <a:spcPct val="35000"/>
            </a:spcAft>
            <a:buNone/>
          </a:pPr>
          <a:r>
            <a:rPr lang="en-US" sz="2000" b="1" u="none" kern="1200" dirty="0">
              <a:latin typeface="Times New Roman" panose="02020603050405020304" pitchFamily="18" charset="0"/>
              <a:cs typeface="Times New Roman" panose="02020603050405020304" pitchFamily="18" charset="0"/>
            </a:rPr>
            <a:t>Creator</a:t>
          </a:r>
        </a:p>
      </dsp:txBody>
      <dsp:txXfrm>
        <a:off x="3459788" y="88761"/>
        <a:ext cx="1417619" cy="1024146"/>
      </dsp:txXfrm>
    </dsp:sp>
    <dsp:sp modelId="{D488840A-3A16-4426-82AB-0FEC32AFC10B}">
      <dsp:nvSpPr>
        <dsp:cNvPr id="0" name=""/>
        <dsp:cNvSpPr/>
      </dsp:nvSpPr>
      <dsp:spPr>
        <a:xfrm>
          <a:off x="5932821" y="3324578"/>
          <a:ext cx="1789536" cy="1258901"/>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dirty="0">
              <a:latin typeface="Times New Roman" panose="02020603050405020304" pitchFamily="18" charset="0"/>
              <a:cs typeface="Times New Roman" panose="02020603050405020304" pitchFamily="18" charset="0"/>
            </a:rPr>
            <a:t>Beneficiary</a:t>
          </a:r>
        </a:p>
      </dsp:txBody>
      <dsp:txXfrm>
        <a:off x="5994275" y="3386032"/>
        <a:ext cx="1666628" cy="1135993"/>
      </dsp:txXfrm>
    </dsp:sp>
    <dsp:sp modelId="{12054C3C-DCE5-46E7-9828-F3C6317BE3F6}">
      <dsp:nvSpPr>
        <dsp:cNvPr id="0" name=""/>
        <dsp:cNvSpPr/>
      </dsp:nvSpPr>
      <dsp:spPr>
        <a:xfrm>
          <a:off x="1001374" y="3309940"/>
          <a:ext cx="1376291" cy="1227288"/>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dirty="0">
              <a:latin typeface="Times New Roman" panose="02020603050405020304" pitchFamily="18" charset="0"/>
              <a:cs typeface="Times New Roman" panose="02020603050405020304" pitchFamily="18" charset="0"/>
            </a:rPr>
            <a:t>Trustee</a:t>
          </a:r>
        </a:p>
      </dsp:txBody>
      <dsp:txXfrm>
        <a:off x="1061285" y="3369851"/>
        <a:ext cx="1256469" cy="11074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18B84-B23B-440B-828F-1C7FFA1B87D8}">
      <dsp:nvSpPr>
        <dsp:cNvPr id="0" name=""/>
        <dsp:cNvSpPr/>
      </dsp:nvSpPr>
      <dsp:spPr>
        <a:xfrm>
          <a:off x="2844589" y="1065676"/>
          <a:ext cx="2895236" cy="2509758"/>
        </a:xfrm>
        <a:prstGeom prst="triangle">
          <a:avLst/>
        </a:prstGeom>
        <a:solidFill>
          <a:schemeClr val="accent6">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BE628-8BC0-4326-8225-5325C760F3E1}">
      <dsp:nvSpPr>
        <dsp:cNvPr id="0" name=""/>
        <dsp:cNvSpPr/>
      </dsp:nvSpPr>
      <dsp:spPr>
        <a:xfrm>
          <a:off x="2764538" y="117374"/>
          <a:ext cx="3131545" cy="817611"/>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Grantor / Settlor / Creator </a:t>
          </a:r>
          <a:r>
            <a:rPr lang="en-US" sz="2000" b="0" u="none" kern="1200" dirty="0">
              <a:latin typeface="Times New Roman" panose="02020603050405020304" pitchFamily="18" charset="0"/>
              <a:cs typeface="Times New Roman" panose="02020603050405020304" pitchFamily="18" charset="0"/>
            </a:rPr>
            <a:t>- You</a:t>
          </a:r>
        </a:p>
      </dsp:txBody>
      <dsp:txXfrm>
        <a:off x="2804450" y="157286"/>
        <a:ext cx="3051721" cy="737787"/>
      </dsp:txXfrm>
    </dsp:sp>
    <dsp:sp modelId="{D488840A-3A16-4426-82AB-0FEC32AFC10B}">
      <dsp:nvSpPr>
        <dsp:cNvPr id="0" name=""/>
        <dsp:cNvSpPr/>
      </dsp:nvSpPr>
      <dsp:spPr>
        <a:xfrm>
          <a:off x="5725197" y="2391249"/>
          <a:ext cx="2971361" cy="1249885"/>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Beneficiary(</a:t>
          </a:r>
          <a:r>
            <a:rPr lang="en-US" sz="2000" b="1" u="sng" kern="1200" dirty="0" err="1">
              <a:latin typeface="Times New Roman" panose="02020603050405020304" pitchFamily="18" charset="0"/>
              <a:cs typeface="Times New Roman" panose="02020603050405020304" pitchFamily="18" charset="0"/>
            </a:rPr>
            <a:t>ies</a:t>
          </a:r>
          <a:r>
            <a:rPr lang="en-US" sz="2000" b="1" u="sng" kern="1200" dirty="0">
              <a:latin typeface="Times New Roman" panose="02020603050405020304" pitchFamily="18" charset="0"/>
              <a:cs typeface="Times New Roman" panose="02020603050405020304" pitchFamily="18" charset="0"/>
            </a:rPr>
            <a:t>)</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 Typically You</a:t>
          </a:r>
        </a:p>
      </dsp:txBody>
      <dsp:txXfrm>
        <a:off x="5786211" y="2452263"/>
        <a:ext cx="2849333" cy="1127857"/>
      </dsp:txXfrm>
    </dsp:sp>
    <dsp:sp modelId="{12054C3C-DCE5-46E7-9828-F3C6317BE3F6}">
      <dsp:nvSpPr>
        <dsp:cNvPr id="0" name=""/>
        <dsp:cNvSpPr/>
      </dsp:nvSpPr>
      <dsp:spPr>
        <a:xfrm>
          <a:off x="8157" y="2490485"/>
          <a:ext cx="2739905" cy="1197607"/>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Trustee</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 Typically You</a:t>
          </a:r>
        </a:p>
      </dsp:txBody>
      <dsp:txXfrm>
        <a:off x="66619" y="2548947"/>
        <a:ext cx="2622981" cy="10806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18B84-B23B-440B-828F-1C7FFA1B87D8}">
      <dsp:nvSpPr>
        <dsp:cNvPr id="0" name=""/>
        <dsp:cNvSpPr/>
      </dsp:nvSpPr>
      <dsp:spPr>
        <a:xfrm>
          <a:off x="2844589" y="1065676"/>
          <a:ext cx="2895236" cy="2509758"/>
        </a:xfrm>
        <a:prstGeom prst="triangle">
          <a:avLst/>
        </a:prstGeom>
        <a:solidFill>
          <a:schemeClr val="accent6">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BE628-8BC0-4326-8225-5325C760F3E1}">
      <dsp:nvSpPr>
        <dsp:cNvPr id="0" name=""/>
        <dsp:cNvSpPr/>
      </dsp:nvSpPr>
      <dsp:spPr>
        <a:xfrm>
          <a:off x="2764538" y="117374"/>
          <a:ext cx="3131545" cy="817611"/>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Grantor / Settlor / Creator </a:t>
          </a:r>
          <a:r>
            <a:rPr lang="en-US" sz="2000" b="0" u="none" kern="1200" dirty="0">
              <a:latin typeface="Times New Roman" panose="02020603050405020304" pitchFamily="18" charset="0"/>
              <a:cs typeface="Times New Roman" panose="02020603050405020304" pitchFamily="18" charset="0"/>
            </a:rPr>
            <a:t>- You</a:t>
          </a:r>
        </a:p>
      </dsp:txBody>
      <dsp:txXfrm>
        <a:off x="2804450" y="157286"/>
        <a:ext cx="3051721" cy="737787"/>
      </dsp:txXfrm>
    </dsp:sp>
    <dsp:sp modelId="{D488840A-3A16-4426-82AB-0FEC32AFC10B}">
      <dsp:nvSpPr>
        <dsp:cNvPr id="0" name=""/>
        <dsp:cNvSpPr/>
      </dsp:nvSpPr>
      <dsp:spPr>
        <a:xfrm>
          <a:off x="5725197" y="2391249"/>
          <a:ext cx="2971361" cy="1249885"/>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err="1">
              <a:latin typeface="Times New Roman" panose="02020603050405020304" pitchFamily="18" charset="0"/>
              <a:cs typeface="Times New Roman" panose="02020603050405020304" pitchFamily="18" charset="0"/>
            </a:rPr>
            <a:t>Beneficary</a:t>
          </a:r>
          <a:r>
            <a:rPr lang="en-US" sz="2000" b="1" u="sng" kern="1200" dirty="0">
              <a:latin typeface="Times New Roman" panose="02020603050405020304" pitchFamily="18" charset="0"/>
              <a:cs typeface="Times New Roman" panose="02020603050405020304" pitchFamily="18" charset="0"/>
            </a:rPr>
            <a:t>(</a:t>
          </a:r>
          <a:r>
            <a:rPr lang="en-US" sz="2000" b="1" u="sng" kern="1200" dirty="0" err="1">
              <a:latin typeface="Times New Roman" panose="02020603050405020304" pitchFamily="18" charset="0"/>
              <a:cs typeface="Times New Roman" panose="02020603050405020304" pitchFamily="18" charset="0"/>
            </a:rPr>
            <a:t>ies</a:t>
          </a:r>
          <a:r>
            <a:rPr lang="en-US" sz="2000" b="1" u="sng" kern="1200" dirty="0">
              <a:latin typeface="Times New Roman" panose="02020603050405020304" pitchFamily="18" charset="0"/>
              <a:cs typeface="Times New Roman" panose="02020603050405020304" pitchFamily="18" charset="0"/>
            </a:rPr>
            <a:t>)</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 Typically NOT You</a:t>
          </a:r>
        </a:p>
      </dsp:txBody>
      <dsp:txXfrm>
        <a:off x="5786211" y="2452263"/>
        <a:ext cx="2849333" cy="1127857"/>
      </dsp:txXfrm>
    </dsp:sp>
    <dsp:sp modelId="{12054C3C-DCE5-46E7-9828-F3C6317BE3F6}">
      <dsp:nvSpPr>
        <dsp:cNvPr id="0" name=""/>
        <dsp:cNvSpPr/>
      </dsp:nvSpPr>
      <dsp:spPr>
        <a:xfrm>
          <a:off x="8157" y="2490485"/>
          <a:ext cx="2739905" cy="1197607"/>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Times New Roman" panose="02020603050405020304" pitchFamily="18" charset="0"/>
              <a:cs typeface="Times New Roman" panose="02020603050405020304" pitchFamily="18" charset="0"/>
            </a:rPr>
            <a:t>Trustee</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 Typically NOT You</a:t>
          </a:r>
        </a:p>
      </dsp:txBody>
      <dsp:txXfrm>
        <a:off x="66619" y="2548947"/>
        <a:ext cx="2622981" cy="108068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87508A-0EB1-44F6-835D-7B494E2875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5B7290-48E5-456B-ABBD-6DDD7E8D3D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61C4D1-22B3-4A15-89D5-91371289AB1E}" type="datetimeFigureOut">
              <a:rPr lang="en-US" smtClean="0"/>
              <a:t>7/25/2019</a:t>
            </a:fld>
            <a:endParaRPr lang="en-US"/>
          </a:p>
        </p:txBody>
      </p:sp>
      <p:sp>
        <p:nvSpPr>
          <p:cNvPr id="5" name="Slide Number Placeholder 4">
            <a:extLst>
              <a:ext uri="{FF2B5EF4-FFF2-40B4-BE49-F238E27FC236}">
                <a16:creationId xmlns:a16="http://schemas.microsoft.com/office/drawing/2014/main" id="{B59C56DE-65DF-4E3E-92E1-53DF1E1461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FCA5AF-2DCF-4FC1-BB19-F8280509D63F}" type="slidenum">
              <a:rPr lang="en-US" smtClean="0"/>
              <a:t>‹#›</a:t>
            </a:fld>
            <a:endParaRPr lang="en-US"/>
          </a:p>
        </p:txBody>
      </p:sp>
      <p:sp>
        <p:nvSpPr>
          <p:cNvPr id="6" name="Footer Placeholder 5">
            <a:extLst>
              <a:ext uri="{FF2B5EF4-FFF2-40B4-BE49-F238E27FC236}">
                <a16:creationId xmlns:a16="http://schemas.microsoft.com/office/drawing/2014/main" id="{FE6D7F06-FC66-4D2C-ABD0-EF20D8716E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581910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1D9984-BA8E-40CB-B749-10F4E27F4C44}" type="datetimeFigureOut">
              <a:rPr lang="en-US" smtClean="0"/>
              <a:t>7/25/2019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C181E-25DA-4CF2-BD29-EF3D1E0081D1}" type="slidenum">
              <a:rPr lang="en-US" smtClean="0"/>
              <a:t>‹#›</a:t>
            </a:fld>
            <a:endParaRPr lang="en-US"/>
          </a:p>
        </p:txBody>
      </p:sp>
    </p:spTree>
    <p:extLst>
      <p:ext uri="{BB962C8B-B14F-4D97-AF65-F5344CB8AC3E}">
        <p14:creationId xmlns:p14="http://schemas.microsoft.com/office/powerpoint/2010/main" val="1129829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5DD0AA-99B1-40D4-95E8-D9B706ABB3EB}" type="datetime1">
              <a:rPr lang="en-US" smtClean="0"/>
              <a:t>7/25/2019</a:t>
            </a:fld>
            <a:endParaRPr lang="en-US"/>
          </a:p>
        </p:txBody>
      </p:sp>
      <p:sp>
        <p:nvSpPr>
          <p:cNvPr id="5" name="Footer Placeholder 4"/>
          <p:cNvSpPr>
            <a:spLocks noGrp="1"/>
          </p:cNvSpPr>
          <p:nvPr>
            <p:ph type="ftr" sz="quarter" idx="11"/>
          </p:nvPr>
        </p:nvSpPr>
        <p:spPr/>
        <p:txBody>
          <a:bodyPr/>
          <a:lstStyle/>
          <a:p>
            <a:r>
              <a:rPr lang="en-US"/>
              <a:t>Lawline CLE: Wills: 15 Mistakes and Simple Solutions</a:t>
            </a:r>
            <a:endParaRPr lang="en-US" dirty="0"/>
          </a:p>
        </p:txBody>
      </p:sp>
      <p:sp>
        <p:nvSpPr>
          <p:cNvPr id="6" name="Slide Number Placeholder 5"/>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376616478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2548A1-0D0E-4D27-A45A-F521AF07A6A7}" type="datetime1">
              <a:rPr lang="en-US" smtClean="0"/>
              <a:t>7/25/2019</a:t>
            </a:fld>
            <a:endParaRPr lang="en-US"/>
          </a:p>
        </p:txBody>
      </p:sp>
      <p:sp>
        <p:nvSpPr>
          <p:cNvPr id="6" name="Footer Placeholder 5"/>
          <p:cNvSpPr>
            <a:spLocks noGrp="1"/>
          </p:cNvSpPr>
          <p:nvPr>
            <p:ph type="ftr" sz="quarter" idx="11"/>
          </p:nvPr>
        </p:nvSpPr>
        <p:spPr/>
        <p:txBody>
          <a:bodyPr/>
          <a:lstStyle/>
          <a:p>
            <a:r>
              <a:rPr lang="en-US"/>
              <a:t>Lawline CLE: Wills: 15 Mistakes and Simple Solutions</a:t>
            </a:r>
            <a:endParaRPr lang="en-US" dirty="0"/>
          </a:p>
        </p:txBody>
      </p:sp>
      <p:sp>
        <p:nvSpPr>
          <p:cNvPr id="7" name="Slide Number Placeholder 6"/>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366330476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2548A1-0D0E-4D27-A45A-F521AF07A6A7}" type="datetime1">
              <a:rPr lang="en-US" smtClean="0"/>
              <a:t>7/25/2019</a:t>
            </a:fld>
            <a:endParaRPr lang="en-US"/>
          </a:p>
        </p:txBody>
      </p:sp>
      <p:sp>
        <p:nvSpPr>
          <p:cNvPr id="6" name="Footer Placeholder 5"/>
          <p:cNvSpPr>
            <a:spLocks noGrp="1"/>
          </p:cNvSpPr>
          <p:nvPr>
            <p:ph type="ftr" sz="quarter" idx="11"/>
          </p:nvPr>
        </p:nvSpPr>
        <p:spPr/>
        <p:txBody>
          <a:bodyPr/>
          <a:lstStyle/>
          <a:p>
            <a:r>
              <a:rPr lang="en-US"/>
              <a:t>Lawline CLE: Wills: 15 Mistakes and Simple Solutions</a:t>
            </a:r>
            <a:endParaRPr lang="en-US" dirty="0"/>
          </a:p>
        </p:txBody>
      </p:sp>
      <p:sp>
        <p:nvSpPr>
          <p:cNvPr id="7" name="Slide Number Placeholder 6"/>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274831525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2548A1-0D0E-4D27-A45A-F521AF07A6A7}" type="datetime1">
              <a:rPr lang="en-US" smtClean="0"/>
              <a:t>7/25/2019</a:t>
            </a:fld>
            <a:endParaRPr lang="en-US"/>
          </a:p>
        </p:txBody>
      </p:sp>
      <p:sp>
        <p:nvSpPr>
          <p:cNvPr id="6" name="Footer Placeholder 5"/>
          <p:cNvSpPr>
            <a:spLocks noGrp="1"/>
          </p:cNvSpPr>
          <p:nvPr>
            <p:ph type="ftr" sz="quarter" idx="11"/>
          </p:nvPr>
        </p:nvSpPr>
        <p:spPr/>
        <p:txBody>
          <a:bodyPr/>
          <a:lstStyle/>
          <a:p>
            <a:r>
              <a:rPr lang="en-US"/>
              <a:t>Lawline CLE: Wills: 15 Mistakes and Simple Solutions</a:t>
            </a:r>
            <a:endParaRPr lang="en-US" dirty="0"/>
          </a:p>
        </p:txBody>
      </p:sp>
      <p:sp>
        <p:nvSpPr>
          <p:cNvPr id="7" name="Slide Number Placeholder 6"/>
          <p:cNvSpPr>
            <a:spLocks noGrp="1"/>
          </p:cNvSpPr>
          <p:nvPr>
            <p:ph type="sldNum" sz="quarter" idx="12"/>
          </p:nvPr>
        </p:nvSpPr>
        <p:spPr/>
        <p:txBody>
          <a:bodyPr/>
          <a:lstStyle/>
          <a:p>
            <a:fld id="{12592391-BE28-40DC-B41F-F7B2CE4C2358}"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0054530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2548A1-0D0E-4D27-A45A-F521AF07A6A7}" type="datetime1">
              <a:rPr lang="en-US" smtClean="0"/>
              <a:t>7/25/2019</a:t>
            </a:fld>
            <a:endParaRPr lang="en-US"/>
          </a:p>
        </p:txBody>
      </p:sp>
      <p:sp>
        <p:nvSpPr>
          <p:cNvPr id="6" name="Footer Placeholder 5"/>
          <p:cNvSpPr>
            <a:spLocks noGrp="1"/>
          </p:cNvSpPr>
          <p:nvPr>
            <p:ph type="ftr" sz="quarter" idx="11"/>
          </p:nvPr>
        </p:nvSpPr>
        <p:spPr/>
        <p:txBody>
          <a:bodyPr/>
          <a:lstStyle/>
          <a:p>
            <a:r>
              <a:rPr lang="en-US"/>
              <a:t>Lawline CLE: Wills: 15 Mistakes and Simple Solutions</a:t>
            </a:r>
            <a:endParaRPr lang="en-US" dirty="0"/>
          </a:p>
        </p:txBody>
      </p:sp>
      <p:sp>
        <p:nvSpPr>
          <p:cNvPr id="7" name="Slide Number Placeholder 6"/>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280028234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A2548A1-0D0E-4D27-A45A-F521AF07A6A7}" type="datetime1">
              <a:rPr lang="en-US" smtClean="0"/>
              <a:t>7/25/2019</a:t>
            </a:fld>
            <a:endParaRPr lang="en-US"/>
          </a:p>
        </p:txBody>
      </p:sp>
      <p:sp>
        <p:nvSpPr>
          <p:cNvPr id="4" name="Footer Placeholder 3"/>
          <p:cNvSpPr>
            <a:spLocks noGrp="1"/>
          </p:cNvSpPr>
          <p:nvPr>
            <p:ph type="ftr" sz="quarter" idx="11"/>
          </p:nvPr>
        </p:nvSpPr>
        <p:spPr/>
        <p:txBody>
          <a:bodyPr/>
          <a:lstStyle/>
          <a:p>
            <a:r>
              <a:rPr lang="en-US"/>
              <a:t>Lawline CLE: Wills: 15 Mistakes and Simple Solutions</a:t>
            </a: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235640195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A2548A1-0D0E-4D27-A45A-F521AF07A6A7}" type="datetime1">
              <a:rPr lang="en-US" smtClean="0"/>
              <a:t>7/25/2019</a:t>
            </a:fld>
            <a:endParaRPr lang="en-US"/>
          </a:p>
        </p:txBody>
      </p:sp>
      <p:sp>
        <p:nvSpPr>
          <p:cNvPr id="4" name="Footer Placeholder 3"/>
          <p:cNvSpPr>
            <a:spLocks noGrp="1"/>
          </p:cNvSpPr>
          <p:nvPr>
            <p:ph type="ftr" sz="quarter" idx="11"/>
          </p:nvPr>
        </p:nvSpPr>
        <p:spPr/>
        <p:txBody>
          <a:bodyPr/>
          <a:lstStyle/>
          <a:p>
            <a:r>
              <a:rPr lang="en-US"/>
              <a:t>Lawline CLE: Wills: 15 Mistakes and Simple Solutions</a:t>
            </a: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291122411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A52218-711E-4DC9-8989-690372C02F53}" type="datetime1">
              <a:rPr lang="en-US" smtClean="0"/>
              <a:t>7/25/2019</a:t>
            </a:fld>
            <a:endParaRPr lang="en-US"/>
          </a:p>
        </p:txBody>
      </p:sp>
      <p:sp>
        <p:nvSpPr>
          <p:cNvPr id="5" name="Footer Placeholder 4"/>
          <p:cNvSpPr>
            <a:spLocks noGrp="1"/>
          </p:cNvSpPr>
          <p:nvPr>
            <p:ph type="ftr" sz="quarter" idx="11"/>
          </p:nvPr>
        </p:nvSpPr>
        <p:spPr/>
        <p:txBody>
          <a:bodyPr/>
          <a:lstStyle/>
          <a:p>
            <a:r>
              <a:rPr lang="en-US"/>
              <a:t>Lawline CLE: Wills: 15 Mistakes and Simple Solutions</a:t>
            </a:r>
            <a:endParaRPr lang="en-US" dirty="0"/>
          </a:p>
        </p:txBody>
      </p:sp>
      <p:sp>
        <p:nvSpPr>
          <p:cNvPr id="6" name="Slide Number Placeholder 5"/>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4128042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388F0-8ED8-4B32-B921-1AA562CAE300}" type="datetime1">
              <a:rPr lang="en-US" smtClean="0"/>
              <a:t>7/25/2019</a:t>
            </a:fld>
            <a:endParaRPr lang="en-US"/>
          </a:p>
        </p:txBody>
      </p:sp>
      <p:sp>
        <p:nvSpPr>
          <p:cNvPr id="5" name="Footer Placeholder 4"/>
          <p:cNvSpPr>
            <a:spLocks noGrp="1"/>
          </p:cNvSpPr>
          <p:nvPr>
            <p:ph type="ftr" sz="quarter" idx="11"/>
          </p:nvPr>
        </p:nvSpPr>
        <p:spPr/>
        <p:txBody>
          <a:bodyPr/>
          <a:lstStyle/>
          <a:p>
            <a:r>
              <a:rPr lang="en-US"/>
              <a:t>Lawline CLE: Wills: 15 Mistakes and Simple Solutions</a:t>
            </a:r>
            <a:endParaRPr lang="en-US" dirty="0"/>
          </a:p>
        </p:txBody>
      </p:sp>
      <p:sp>
        <p:nvSpPr>
          <p:cNvPr id="6" name="Slide Number Placeholder 5"/>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72965676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A3BC53-6277-4B15-B817-2CF8CE2C5108}" type="datetime1">
              <a:rPr lang="en-US" smtClean="0"/>
              <a:t>7/25/2019</a:t>
            </a:fld>
            <a:endParaRPr lang="en-US"/>
          </a:p>
        </p:txBody>
      </p:sp>
      <p:sp>
        <p:nvSpPr>
          <p:cNvPr id="5" name="Footer Placeholder 4"/>
          <p:cNvSpPr>
            <a:spLocks noGrp="1"/>
          </p:cNvSpPr>
          <p:nvPr>
            <p:ph type="ftr" sz="quarter" idx="11"/>
          </p:nvPr>
        </p:nvSpPr>
        <p:spPr/>
        <p:txBody>
          <a:bodyPr/>
          <a:lstStyle/>
          <a:p>
            <a:r>
              <a:rPr lang="en-US"/>
              <a:t>Lawline CLE: Wills: 15 Mistakes and Simple Solutions</a:t>
            </a:r>
            <a:endParaRPr lang="en-US" dirty="0"/>
          </a:p>
        </p:txBody>
      </p:sp>
      <p:sp>
        <p:nvSpPr>
          <p:cNvPr id="6" name="Slide Number Placeholder 5"/>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324659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0AD8E7-AD35-445B-88C6-87960DEB74D0}" type="datetime1">
              <a:rPr lang="en-US" smtClean="0"/>
              <a:t>7/25/2019</a:t>
            </a:fld>
            <a:endParaRPr lang="en-US"/>
          </a:p>
        </p:txBody>
      </p:sp>
      <p:sp>
        <p:nvSpPr>
          <p:cNvPr id="5" name="Footer Placeholder 4"/>
          <p:cNvSpPr>
            <a:spLocks noGrp="1"/>
          </p:cNvSpPr>
          <p:nvPr>
            <p:ph type="ftr" sz="quarter" idx="11"/>
          </p:nvPr>
        </p:nvSpPr>
        <p:spPr/>
        <p:txBody>
          <a:bodyPr/>
          <a:lstStyle/>
          <a:p>
            <a:r>
              <a:rPr lang="en-US"/>
              <a:t>Lawline CLE: Wills: 15 Mistakes and Simple Solutions</a:t>
            </a:r>
            <a:endParaRPr lang="en-US" dirty="0"/>
          </a:p>
        </p:txBody>
      </p:sp>
      <p:sp>
        <p:nvSpPr>
          <p:cNvPr id="6" name="Slide Number Placeholder 5"/>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14406233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2548A1-0D0E-4D27-A45A-F521AF07A6A7}" type="datetime1">
              <a:rPr lang="en-US" smtClean="0"/>
              <a:t>7/25/2019</a:t>
            </a:fld>
            <a:endParaRPr lang="en-US"/>
          </a:p>
        </p:txBody>
      </p:sp>
      <p:sp>
        <p:nvSpPr>
          <p:cNvPr id="6" name="Footer Placeholder 5"/>
          <p:cNvSpPr>
            <a:spLocks noGrp="1"/>
          </p:cNvSpPr>
          <p:nvPr>
            <p:ph type="ftr" sz="quarter" idx="11"/>
          </p:nvPr>
        </p:nvSpPr>
        <p:spPr/>
        <p:txBody>
          <a:bodyPr/>
          <a:lstStyle/>
          <a:p>
            <a:r>
              <a:rPr lang="en-US"/>
              <a:t>Lawline CLE: Wills: 15 Mistakes and Simple Solutions</a:t>
            </a:r>
            <a:endParaRPr lang="en-US" dirty="0"/>
          </a:p>
        </p:txBody>
      </p:sp>
      <p:sp>
        <p:nvSpPr>
          <p:cNvPr id="7" name="Slide Number Placeholder 6"/>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46221128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DCCF64-E41D-42D9-BA63-E392DBB41723}" type="datetime1">
              <a:rPr lang="en-US" smtClean="0"/>
              <a:t>7/25/2019</a:t>
            </a:fld>
            <a:endParaRPr lang="en-US"/>
          </a:p>
        </p:txBody>
      </p:sp>
      <p:sp>
        <p:nvSpPr>
          <p:cNvPr id="8" name="Footer Placeholder 7"/>
          <p:cNvSpPr>
            <a:spLocks noGrp="1"/>
          </p:cNvSpPr>
          <p:nvPr>
            <p:ph type="ftr" sz="quarter" idx="11"/>
          </p:nvPr>
        </p:nvSpPr>
        <p:spPr/>
        <p:txBody>
          <a:bodyPr/>
          <a:lstStyle/>
          <a:p>
            <a:r>
              <a:rPr lang="en-US"/>
              <a:t>Lawline CLE: Wills: 15 Mistakes and Simple Solutions</a:t>
            </a:r>
            <a:endParaRPr lang="en-US" dirty="0"/>
          </a:p>
        </p:txBody>
      </p:sp>
      <p:sp>
        <p:nvSpPr>
          <p:cNvPr id="9" name="Slide Number Placeholder 8"/>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321196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5242F9-4400-4E32-B226-8D33BAB01B2B}" type="datetime1">
              <a:rPr lang="en-US" smtClean="0"/>
              <a:t>7/25/2019</a:t>
            </a:fld>
            <a:endParaRPr lang="en-US"/>
          </a:p>
        </p:txBody>
      </p:sp>
      <p:sp>
        <p:nvSpPr>
          <p:cNvPr id="4" name="Footer Placeholder 3"/>
          <p:cNvSpPr>
            <a:spLocks noGrp="1"/>
          </p:cNvSpPr>
          <p:nvPr>
            <p:ph type="ftr" sz="quarter" idx="11"/>
          </p:nvPr>
        </p:nvSpPr>
        <p:spPr/>
        <p:txBody>
          <a:bodyPr/>
          <a:lstStyle/>
          <a:p>
            <a:r>
              <a:rPr lang="en-US"/>
              <a:t>Lawline CLE: Wills: 15 Mistakes and Simple Solutions</a:t>
            </a:r>
            <a:endParaRPr lang="en-US" dirty="0"/>
          </a:p>
        </p:txBody>
      </p:sp>
      <p:sp>
        <p:nvSpPr>
          <p:cNvPr id="5" name="Slide Number Placeholder 4"/>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6122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A12FD-5C59-46B4-A2BF-0D68CD27EC32}" type="datetime1">
              <a:rPr lang="en-US" smtClean="0"/>
              <a:t>7/25/2019</a:t>
            </a:fld>
            <a:endParaRPr lang="en-US"/>
          </a:p>
        </p:txBody>
      </p:sp>
      <p:sp>
        <p:nvSpPr>
          <p:cNvPr id="3" name="Footer Placeholder 2"/>
          <p:cNvSpPr>
            <a:spLocks noGrp="1"/>
          </p:cNvSpPr>
          <p:nvPr>
            <p:ph type="ftr" sz="quarter" idx="11"/>
          </p:nvPr>
        </p:nvSpPr>
        <p:spPr/>
        <p:txBody>
          <a:bodyPr/>
          <a:lstStyle/>
          <a:p>
            <a:r>
              <a:rPr lang="en-US"/>
              <a:t>Lawline CLE: Wills: 15 Mistakes and Simple Solutions</a:t>
            </a:r>
            <a:endParaRPr lang="en-US" dirty="0"/>
          </a:p>
        </p:txBody>
      </p:sp>
      <p:sp>
        <p:nvSpPr>
          <p:cNvPr id="4" name="Slide Number Placeholder 3"/>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119566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0526AC-97CC-4DDB-BED9-F1CB3CBA1EBA}" type="datetime1">
              <a:rPr lang="en-US" smtClean="0"/>
              <a:t>7/25/2019</a:t>
            </a:fld>
            <a:endParaRPr lang="en-US"/>
          </a:p>
        </p:txBody>
      </p:sp>
      <p:sp>
        <p:nvSpPr>
          <p:cNvPr id="6" name="Footer Placeholder 5"/>
          <p:cNvSpPr>
            <a:spLocks noGrp="1"/>
          </p:cNvSpPr>
          <p:nvPr>
            <p:ph type="ftr" sz="quarter" idx="11"/>
          </p:nvPr>
        </p:nvSpPr>
        <p:spPr/>
        <p:txBody>
          <a:bodyPr/>
          <a:lstStyle/>
          <a:p>
            <a:r>
              <a:rPr lang="en-US"/>
              <a:t>Lawline CLE: Wills: 15 Mistakes and Simple Solutions</a:t>
            </a:r>
            <a:endParaRPr lang="en-US" dirty="0"/>
          </a:p>
        </p:txBody>
      </p:sp>
      <p:sp>
        <p:nvSpPr>
          <p:cNvPr id="7" name="Slide Number Placeholder 6"/>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59485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2548A1-0D0E-4D27-A45A-F521AF07A6A7}" type="datetime1">
              <a:rPr lang="en-US" smtClean="0"/>
              <a:t>7/25/2019</a:t>
            </a:fld>
            <a:endParaRPr lang="en-US"/>
          </a:p>
        </p:txBody>
      </p:sp>
      <p:sp>
        <p:nvSpPr>
          <p:cNvPr id="6" name="Footer Placeholder 5"/>
          <p:cNvSpPr>
            <a:spLocks noGrp="1"/>
          </p:cNvSpPr>
          <p:nvPr>
            <p:ph type="ftr" sz="quarter" idx="11"/>
          </p:nvPr>
        </p:nvSpPr>
        <p:spPr/>
        <p:txBody>
          <a:bodyPr/>
          <a:lstStyle/>
          <a:p>
            <a:r>
              <a:rPr lang="en-US"/>
              <a:t>Lawline CLE: Wills: 15 Mistakes and Simple Solutions</a:t>
            </a:r>
            <a:endParaRPr lang="en-US" dirty="0"/>
          </a:p>
        </p:txBody>
      </p:sp>
      <p:sp>
        <p:nvSpPr>
          <p:cNvPr id="7" name="Slide Number Placeholder 6"/>
          <p:cNvSpPr>
            <a:spLocks noGrp="1"/>
          </p:cNvSpPr>
          <p:nvPr>
            <p:ph type="sldNum" sz="quarter" idx="12"/>
          </p:nvPr>
        </p:nvSpPr>
        <p:spPr/>
        <p:txBody>
          <a:bodyPr/>
          <a:lstStyle/>
          <a:p>
            <a:fld id="{12592391-BE28-40DC-B41F-F7B2CE4C2358}" type="slidenum">
              <a:rPr lang="en-US" smtClean="0"/>
              <a:t>‹#›</a:t>
            </a:fld>
            <a:endParaRPr lang="en-US"/>
          </a:p>
        </p:txBody>
      </p:sp>
    </p:spTree>
    <p:extLst>
      <p:ext uri="{BB962C8B-B14F-4D97-AF65-F5344CB8AC3E}">
        <p14:creationId xmlns:p14="http://schemas.microsoft.com/office/powerpoint/2010/main" val="129552527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A2548A1-0D0E-4D27-A45A-F521AF07A6A7}" type="datetime1">
              <a:rPr lang="en-US" smtClean="0"/>
              <a:t>7/25/2019</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Lawline CLE: Wills: 15 Mistakes and Simple Solutions</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2592391-BE28-40DC-B41F-F7B2CE4C2358}" type="slidenum">
              <a:rPr lang="en-US" smtClean="0"/>
              <a:t>‹#›</a:t>
            </a:fld>
            <a:endParaRPr lang="en-US"/>
          </a:p>
        </p:txBody>
      </p:sp>
    </p:spTree>
    <p:extLst>
      <p:ext uri="{BB962C8B-B14F-4D97-AF65-F5344CB8AC3E}">
        <p14:creationId xmlns:p14="http://schemas.microsoft.com/office/powerpoint/2010/main" val="472210078"/>
      </p:ext>
    </p:extLst>
  </p:cSld>
  <p:clrMap bg1="dk1" tx1="lt1" bg2="dk2" tx2="lt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 id="2147483980" r:id="rId16"/>
    <p:sldLayoutId id="2147483981" r:id="rId17"/>
  </p:sldLayoutIdLst>
  <p:hf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dan@timinslaw.com" TargetMode="Externa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http://www.timinslaw.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timinslaw.com/" TargetMode="External"/><Relationship Id="rId2" Type="http://schemas.openxmlformats.org/officeDocument/2006/relationships/hyperlink" Target="mailto:dan@timinslaw.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375342" y="1257301"/>
            <a:ext cx="2556388" cy="4533899"/>
          </a:xfrm>
          <a:effectLst/>
        </p:spPr>
        <p:txBody>
          <a:bodyPr anchor="ctr">
            <a:normAutofit/>
          </a:bodyPr>
          <a:lstStyle/>
          <a:p>
            <a:pPr marL="118872" algn="l">
              <a:lnSpc>
                <a:spcPct val="90000"/>
              </a:lnSpc>
            </a:pPr>
            <a:r>
              <a:rPr lang="en-US" sz="1900" dirty="0"/>
              <a:t>Daniel A. Timins, Esq., CFP</a:t>
            </a:r>
          </a:p>
          <a:p>
            <a:pPr marL="118872" algn="l">
              <a:lnSpc>
                <a:spcPct val="90000"/>
              </a:lnSpc>
            </a:pPr>
            <a:r>
              <a:rPr lang="en-US" sz="1900" dirty="0"/>
              <a:t>477 Madison Avenue, Suite 240</a:t>
            </a:r>
          </a:p>
          <a:p>
            <a:pPr marL="118872" algn="l">
              <a:lnSpc>
                <a:spcPct val="90000"/>
              </a:lnSpc>
            </a:pPr>
            <a:r>
              <a:rPr lang="en-US" sz="1900" dirty="0"/>
              <a:t>New York, NY 10022</a:t>
            </a:r>
          </a:p>
          <a:p>
            <a:pPr marL="118872" algn="l">
              <a:lnSpc>
                <a:spcPct val="90000"/>
              </a:lnSpc>
            </a:pPr>
            <a:r>
              <a:rPr lang="en-US" sz="1900" dirty="0"/>
              <a:t>(212) 683-3560</a:t>
            </a:r>
          </a:p>
          <a:p>
            <a:pPr marL="118872" algn="l">
              <a:lnSpc>
                <a:spcPct val="90000"/>
              </a:lnSpc>
            </a:pPr>
            <a:r>
              <a:rPr lang="en-US" sz="1900" dirty="0">
                <a:hlinkClick r:id="rId3"/>
              </a:rPr>
              <a:t>dan@timinslaw.com</a:t>
            </a:r>
            <a:endParaRPr lang="en-US" sz="1900" dirty="0"/>
          </a:p>
          <a:p>
            <a:pPr marL="118872" algn="l">
              <a:lnSpc>
                <a:spcPct val="90000"/>
              </a:lnSpc>
            </a:pPr>
            <a:r>
              <a:rPr lang="en-US" sz="1900" dirty="0">
                <a:hlinkClick r:id="rId4"/>
              </a:rPr>
              <a:t>www.timinslaw.com</a:t>
            </a:r>
            <a:endParaRPr lang="en-US" sz="1900" dirty="0"/>
          </a:p>
          <a:p>
            <a:pPr algn="l">
              <a:lnSpc>
                <a:spcPct val="90000"/>
              </a:lnSpc>
            </a:pPr>
            <a:endParaRPr lang="en-US" sz="1900" dirty="0"/>
          </a:p>
        </p:txBody>
      </p:sp>
      <p:sp useBgFill="1">
        <p:nvSpPr>
          <p:cNvPr id="10" name="Freeform: Shape 9">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289865"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346" y="1257301"/>
            <a:ext cx="5004649" cy="4343399"/>
          </a:xfrm>
        </p:spPr>
        <p:txBody>
          <a:bodyPr anchor="ctr">
            <a:normAutofit/>
          </a:bodyPr>
          <a:lstStyle/>
          <a:p>
            <a:pPr>
              <a:lnSpc>
                <a:spcPct val="90000"/>
              </a:lnSpc>
            </a:pPr>
            <a:r>
              <a:rPr lang="en-US" sz="4200" b="1" dirty="0"/>
              <a:t>New York Public Library: Science, Industry &amp; Business Library</a:t>
            </a:r>
            <a:br>
              <a:rPr lang="en-US" sz="4200" dirty="0"/>
            </a:br>
            <a:br>
              <a:rPr lang="en-US" sz="4200" b="1" dirty="0"/>
            </a:br>
            <a:r>
              <a:rPr lang="en-US" sz="4200" dirty="0"/>
              <a:t>All About Trust(s)!!</a:t>
            </a:r>
            <a:br>
              <a:rPr lang="en-US" sz="4200" dirty="0"/>
            </a:br>
            <a:endParaRPr lang="en-US" sz="4200" dirty="0"/>
          </a:p>
        </p:txBody>
      </p:sp>
    </p:spTree>
    <p:extLst>
      <p:ext uri="{BB962C8B-B14F-4D97-AF65-F5344CB8AC3E}">
        <p14:creationId xmlns:p14="http://schemas.microsoft.com/office/powerpoint/2010/main" val="26983798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273" y="304800"/>
            <a:ext cx="7879395" cy="1275250"/>
          </a:xfrm>
        </p:spPr>
        <p:txBody>
          <a:bodyPr>
            <a:normAutofit/>
          </a:bodyPr>
          <a:lstStyle/>
          <a:p>
            <a:pPr lvl="0"/>
            <a:r>
              <a:rPr lang="en-US" b="1" dirty="0"/>
              <a:t>When are they Effective: Wills</a:t>
            </a:r>
          </a:p>
        </p:txBody>
      </p:sp>
      <p:sp>
        <p:nvSpPr>
          <p:cNvPr id="3" name="Content Placeholder 2"/>
          <p:cNvSpPr>
            <a:spLocks noGrp="1"/>
          </p:cNvSpPr>
          <p:nvPr>
            <p:ph idx="1"/>
          </p:nvPr>
        </p:nvSpPr>
        <p:spPr>
          <a:xfrm>
            <a:off x="571273" y="1812463"/>
            <a:ext cx="8001454" cy="4572000"/>
          </a:xfrm>
        </p:spPr>
        <p:txBody>
          <a:bodyPr>
            <a:normAutofit/>
          </a:bodyPr>
          <a:lstStyle/>
          <a:p>
            <a:pPr marL="118872" indent="0">
              <a:buClr>
                <a:schemeClr val="accent6">
                  <a:lumMod val="50000"/>
                </a:schemeClr>
              </a:buClr>
              <a:buNone/>
            </a:pPr>
            <a:r>
              <a:rPr lang="en-US" sz="2800" b="1" dirty="0"/>
              <a:t>Wills (and “Testamentary” trusts): </a:t>
            </a:r>
          </a:p>
          <a:p>
            <a:pPr>
              <a:buClr>
                <a:schemeClr val="accent6">
                  <a:lumMod val="50000"/>
                </a:schemeClr>
              </a:buClr>
            </a:pPr>
            <a:r>
              <a:rPr lang="en-US" sz="2800" b="1" dirty="0"/>
              <a:t>ONLY effective after Testator’s death…</a:t>
            </a:r>
          </a:p>
          <a:p>
            <a:pPr>
              <a:buClr>
                <a:schemeClr val="accent6">
                  <a:lumMod val="50000"/>
                </a:schemeClr>
              </a:buClr>
            </a:pPr>
            <a:r>
              <a:rPr lang="en-US" sz="2800" b="1" dirty="0"/>
              <a:t>…and still ineffective until Will is Probated</a:t>
            </a:r>
          </a:p>
          <a:p>
            <a:pPr lvl="1">
              <a:buClr>
                <a:schemeClr val="accent6">
                  <a:lumMod val="50000"/>
                </a:schemeClr>
              </a:buClr>
            </a:pPr>
            <a:r>
              <a:rPr lang="en-US" b="1" dirty="0"/>
              <a:t>Court issues “Letters Testamentary” / “Short Certificate,” etc. for Will</a:t>
            </a:r>
          </a:p>
          <a:p>
            <a:pPr lvl="1">
              <a:buClr>
                <a:schemeClr val="accent6">
                  <a:lumMod val="50000"/>
                </a:schemeClr>
              </a:buClr>
            </a:pPr>
            <a:r>
              <a:rPr lang="en-US" b="1" dirty="0"/>
              <a:t>Court issues “Letters of Trusteeship” for Testamentary Trusts</a:t>
            </a:r>
          </a:p>
          <a:p>
            <a:pPr>
              <a:buClr>
                <a:schemeClr val="accent6">
                  <a:lumMod val="50000"/>
                </a:schemeClr>
              </a:buClr>
            </a:pPr>
            <a:r>
              <a:rPr lang="en-US" sz="2800" b="1" dirty="0"/>
              <a:t>Once Will is Probated it is (usually) done</a:t>
            </a:r>
          </a:p>
          <a:p>
            <a:pPr>
              <a:buClr>
                <a:schemeClr val="accent6">
                  <a:lumMod val="50000"/>
                </a:schemeClr>
              </a:buClr>
            </a:pPr>
            <a:r>
              <a:rPr lang="en-US" sz="2800" b="1" dirty="0"/>
              <a:t>Testamentary Trusts may continue like inter </a:t>
            </a:r>
            <a:r>
              <a:rPr lang="en-US" sz="2800" b="1" dirty="0" err="1"/>
              <a:t>vivos</a:t>
            </a:r>
            <a:r>
              <a:rPr lang="en-US" sz="2800" b="1" dirty="0"/>
              <a:t> trusts</a:t>
            </a:r>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10</a:t>
            </a:fld>
            <a:endParaRPr lang="en-US"/>
          </a:p>
        </p:txBody>
      </p:sp>
    </p:spTree>
    <p:extLst>
      <p:ext uri="{BB962C8B-B14F-4D97-AF65-F5344CB8AC3E}">
        <p14:creationId xmlns:p14="http://schemas.microsoft.com/office/powerpoint/2010/main" val="288716815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Post-Mortem Waiting Period</a:t>
            </a:r>
          </a:p>
        </p:txBody>
      </p:sp>
      <p:sp>
        <p:nvSpPr>
          <p:cNvPr id="3" name="Content Placeholder 2"/>
          <p:cNvSpPr>
            <a:spLocks noGrp="1"/>
          </p:cNvSpPr>
          <p:nvPr>
            <p:ph idx="1"/>
          </p:nvPr>
        </p:nvSpPr>
        <p:spPr>
          <a:xfrm>
            <a:off x="381000" y="1752600"/>
            <a:ext cx="8557260" cy="4419600"/>
          </a:xfrm>
        </p:spPr>
        <p:txBody>
          <a:bodyPr>
            <a:normAutofit/>
          </a:bodyPr>
          <a:lstStyle/>
          <a:p>
            <a:pPr marL="118872" indent="0">
              <a:buClr>
                <a:schemeClr val="accent6">
                  <a:lumMod val="50000"/>
                </a:schemeClr>
              </a:buClr>
              <a:buNone/>
            </a:pPr>
            <a:r>
              <a:rPr lang="en-US" sz="2800" b="1" u="sng" dirty="0"/>
              <a:t>Wills</a:t>
            </a:r>
            <a:r>
              <a:rPr lang="en-US" sz="2800" b="1" dirty="0"/>
              <a:t> - Varies state-to-state</a:t>
            </a:r>
          </a:p>
          <a:p>
            <a:pPr lvl="1">
              <a:buClr>
                <a:schemeClr val="accent6">
                  <a:lumMod val="50000"/>
                </a:schemeClr>
              </a:buClr>
            </a:pPr>
            <a:r>
              <a:rPr lang="en-US" b="1" dirty="0"/>
              <a:t>Petition filed with Will, Death Cert, family Waivers, notices of Probate. Etc.</a:t>
            </a:r>
          </a:p>
          <a:p>
            <a:pPr lvl="1">
              <a:buClr>
                <a:schemeClr val="accent6">
                  <a:lumMod val="50000"/>
                </a:schemeClr>
              </a:buClr>
            </a:pPr>
            <a:r>
              <a:rPr lang="en-US" b="1" dirty="0"/>
              <a:t>Not unusually to take many months</a:t>
            </a:r>
          </a:p>
          <a:p>
            <a:pPr lvl="1">
              <a:buClr>
                <a:schemeClr val="accent6">
                  <a:lumMod val="50000"/>
                </a:schemeClr>
              </a:buClr>
            </a:pPr>
            <a:endParaRPr lang="en-US" b="1" dirty="0"/>
          </a:p>
          <a:p>
            <a:pPr marL="118872" indent="0">
              <a:buClr>
                <a:schemeClr val="accent6">
                  <a:lumMod val="50000"/>
                </a:schemeClr>
              </a:buClr>
              <a:buNone/>
            </a:pPr>
            <a:r>
              <a:rPr lang="en-US" sz="2800" b="1" u="sng" dirty="0"/>
              <a:t>Trusts</a:t>
            </a:r>
            <a:r>
              <a:rPr lang="en-US" sz="2800" b="1" dirty="0"/>
              <a:t> - The moment the following is received:</a:t>
            </a:r>
          </a:p>
          <a:p>
            <a:pPr lvl="1">
              <a:buClr>
                <a:schemeClr val="accent6">
                  <a:lumMod val="50000"/>
                </a:schemeClr>
              </a:buClr>
            </a:pPr>
            <a:r>
              <a:rPr lang="en-US" b="1" dirty="0"/>
              <a:t>Financial institution receives copy of the trust (or a Trust Certification)</a:t>
            </a:r>
          </a:p>
          <a:p>
            <a:pPr lvl="1">
              <a:buClr>
                <a:schemeClr val="accent6">
                  <a:lumMod val="50000"/>
                </a:schemeClr>
              </a:buClr>
            </a:pPr>
            <a:r>
              <a:rPr lang="en-US" b="1" dirty="0"/>
              <a:t>Death Certificate (if a “Grantor Trust” or living trust)</a:t>
            </a:r>
          </a:p>
          <a:p>
            <a:pPr lvl="1">
              <a:buClr>
                <a:schemeClr val="accent6">
                  <a:lumMod val="50000"/>
                </a:schemeClr>
              </a:buClr>
            </a:pPr>
            <a:r>
              <a:rPr lang="en-US" b="1" dirty="0"/>
              <a:t>Signature of the current-serving Trustee</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11</a:t>
            </a:fld>
            <a:endParaRPr lang="en-US" dirty="0"/>
          </a:p>
        </p:txBody>
      </p:sp>
    </p:spTree>
    <p:extLst>
      <p:ext uri="{BB962C8B-B14F-4D97-AF65-F5344CB8AC3E}">
        <p14:creationId xmlns:p14="http://schemas.microsoft.com/office/powerpoint/2010/main" val="298387220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Post-Mortem Costs</a:t>
            </a:r>
          </a:p>
        </p:txBody>
      </p:sp>
      <p:sp>
        <p:nvSpPr>
          <p:cNvPr id="3" name="Content Placeholder 2"/>
          <p:cNvSpPr>
            <a:spLocks noGrp="1"/>
          </p:cNvSpPr>
          <p:nvPr>
            <p:ph idx="1"/>
          </p:nvPr>
        </p:nvSpPr>
        <p:spPr>
          <a:xfrm>
            <a:off x="457200" y="1524001"/>
            <a:ext cx="8229600" cy="5029200"/>
          </a:xfrm>
        </p:spPr>
        <p:txBody>
          <a:bodyPr>
            <a:normAutofit/>
          </a:bodyPr>
          <a:lstStyle/>
          <a:p>
            <a:pPr marL="118872" indent="0">
              <a:buClr>
                <a:schemeClr val="accent6">
                  <a:lumMod val="50000"/>
                </a:schemeClr>
              </a:buClr>
              <a:buNone/>
            </a:pPr>
            <a:r>
              <a:rPr lang="en-US" sz="2800" b="1" u="sng" dirty="0"/>
              <a:t>Wills</a:t>
            </a:r>
            <a:r>
              <a:rPr lang="en-US" sz="2800" b="1" dirty="0"/>
              <a:t>: </a:t>
            </a:r>
          </a:p>
          <a:p>
            <a:pPr lvl="1">
              <a:buClr>
                <a:schemeClr val="accent6">
                  <a:lumMod val="50000"/>
                </a:schemeClr>
              </a:buClr>
            </a:pPr>
            <a:r>
              <a:rPr lang="en-US" sz="2000" b="1" dirty="0"/>
              <a:t>Court costs vary state-to-state</a:t>
            </a:r>
          </a:p>
          <a:p>
            <a:pPr lvl="2">
              <a:buClr>
                <a:schemeClr val="accent6">
                  <a:lumMod val="50000"/>
                </a:schemeClr>
              </a:buClr>
            </a:pPr>
            <a:r>
              <a:rPr lang="en-US" sz="2800" b="1" dirty="0"/>
              <a:t>Nominal filing fee and cost for Letters</a:t>
            </a:r>
          </a:p>
          <a:p>
            <a:pPr lvl="1">
              <a:buClr>
                <a:schemeClr val="accent6">
                  <a:lumMod val="50000"/>
                </a:schemeClr>
              </a:buClr>
            </a:pPr>
            <a:r>
              <a:rPr lang="en-US" sz="2000" b="1" dirty="0"/>
              <a:t>The Attorney and staff may earn decent sums filling in paperwork, mailing notices, etc.</a:t>
            </a:r>
          </a:p>
          <a:p>
            <a:pPr lvl="1">
              <a:buClr>
                <a:schemeClr val="accent6">
                  <a:lumMod val="50000"/>
                </a:schemeClr>
              </a:buClr>
            </a:pPr>
            <a:endParaRPr lang="en-US" b="1" dirty="0"/>
          </a:p>
          <a:p>
            <a:pPr marL="118872" indent="0">
              <a:buClr>
                <a:schemeClr val="accent6">
                  <a:lumMod val="50000"/>
                </a:schemeClr>
              </a:buClr>
              <a:buNone/>
            </a:pPr>
            <a:r>
              <a:rPr lang="en-US" sz="2800" b="1" u="sng" dirty="0"/>
              <a:t>Trusts</a:t>
            </a:r>
            <a:r>
              <a:rPr lang="en-US" sz="2800" b="1" dirty="0"/>
              <a:t>:</a:t>
            </a:r>
          </a:p>
          <a:p>
            <a:pPr lvl="1">
              <a:buClr>
                <a:schemeClr val="accent6">
                  <a:lumMod val="50000"/>
                </a:schemeClr>
              </a:buClr>
            </a:pPr>
            <a:r>
              <a:rPr lang="en-US" sz="2000" b="1" dirty="0"/>
              <a:t>Often at least one legal consultation to name the Successor Trustee </a:t>
            </a:r>
          </a:p>
          <a:p>
            <a:pPr lvl="1">
              <a:buClr>
                <a:schemeClr val="accent6">
                  <a:lumMod val="50000"/>
                </a:schemeClr>
              </a:buClr>
            </a:pPr>
            <a:r>
              <a:rPr lang="en-US" sz="2000" b="1" dirty="0"/>
              <a:t>No court filing fees (because there is no Probate)</a:t>
            </a:r>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12</a:t>
            </a:fld>
            <a:endParaRPr lang="en-US"/>
          </a:p>
        </p:txBody>
      </p:sp>
    </p:spTree>
    <p:extLst>
      <p:ext uri="{BB962C8B-B14F-4D97-AF65-F5344CB8AC3E}">
        <p14:creationId xmlns:p14="http://schemas.microsoft.com/office/powerpoint/2010/main" val="68727046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Publicity v. Privacy</a:t>
            </a:r>
          </a:p>
        </p:txBody>
      </p:sp>
      <p:sp>
        <p:nvSpPr>
          <p:cNvPr id="3" name="Content Placeholder 2"/>
          <p:cNvSpPr>
            <a:spLocks noGrp="1"/>
          </p:cNvSpPr>
          <p:nvPr>
            <p:ph idx="1"/>
          </p:nvPr>
        </p:nvSpPr>
        <p:spPr>
          <a:xfrm>
            <a:off x="457200" y="1600200"/>
            <a:ext cx="8229600" cy="4724400"/>
          </a:xfrm>
        </p:spPr>
        <p:txBody>
          <a:bodyPr>
            <a:normAutofit/>
          </a:bodyPr>
          <a:lstStyle/>
          <a:p>
            <a:pPr marL="118872" indent="0">
              <a:buClr>
                <a:schemeClr val="accent6">
                  <a:lumMod val="50000"/>
                </a:schemeClr>
              </a:buClr>
              <a:buNone/>
            </a:pPr>
            <a:r>
              <a:rPr lang="en-US" sz="2800" b="1" u="sng" dirty="0"/>
              <a:t>Wills</a:t>
            </a:r>
            <a:r>
              <a:rPr lang="en-US" sz="2800" b="1" dirty="0"/>
              <a:t>: </a:t>
            </a:r>
          </a:p>
          <a:p>
            <a:pPr lvl="1">
              <a:buClr>
                <a:schemeClr val="accent6">
                  <a:lumMod val="50000"/>
                </a:schemeClr>
              </a:buClr>
            </a:pPr>
            <a:r>
              <a:rPr lang="en-US" sz="2500" b="1" dirty="0"/>
              <a:t>Private while alive or unsubmitted to Court</a:t>
            </a:r>
          </a:p>
          <a:p>
            <a:pPr lvl="1">
              <a:buClr>
                <a:schemeClr val="accent6">
                  <a:lumMod val="50000"/>
                </a:schemeClr>
              </a:buClr>
            </a:pPr>
            <a:r>
              <a:rPr lang="en-US" sz="2500" b="1" dirty="0"/>
              <a:t>Public once Probate commences</a:t>
            </a:r>
          </a:p>
          <a:p>
            <a:pPr lvl="1">
              <a:buClr>
                <a:schemeClr val="accent6">
                  <a:lumMod val="50000"/>
                </a:schemeClr>
              </a:buClr>
            </a:pPr>
            <a:endParaRPr lang="en-US" sz="2500" b="1" dirty="0"/>
          </a:p>
          <a:p>
            <a:pPr marL="118872" indent="0">
              <a:buClr>
                <a:schemeClr val="accent6">
                  <a:lumMod val="50000"/>
                </a:schemeClr>
              </a:buClr>
              <a:buNone/>
            </a:pPr>
            <a:r>
              <a:rPr lang="en-US" sz="2800" b="1" u="sng" dirty="0"/>
              <a:t>Trusts</a:t>
            </a:r>
            <a:r>
              <a:rPr lang="en-US" sz="2800" b="1" dirty="0"/>
              <a:t>:</a:t>
            </a:r>
          </a:p>
          <a:p>
            <a:pPr lvl="1">
              <a:buClr>
                <a:schemeClr val="accent6">
                  <a:lumMod val="50000"/>
                </a:schemeClr>
              </a:buClr>
            </a:pPr>
            <a:r>
              <a:rPr lang="en-US" sz="2500" b="1" dirty="0"/>
              <a:t>Public ONLY to Settlor, current Trustee &amp; current beneficiary(</a:t>
            </a:r>
            <a:r>
              <a:rPr lang="en-US" sz="2500" b="1" dirty="0" err="1"/>
              <a:t>ies</a:t>
            </a:r>
            <a:r>
              <a:rPr lang="en-US" sz="2500" b="1" dirty="0"/>
              <a:t>)</a:t>
            </a:r>
          </a:p>
          <a:p>
            <a:pPr lvl="1">
              <a:buClr>
                <a:schemeClr val="accent6">
                  <a:lumMod val="50000"/>
                </a:schemeClr>
              </a:buClr>
            </a:pPr>
            <a:r>
              <a:rPr lang="en-US" sz="2500" b="1" dirty="0"/>
              <a:t>Otherwise, private (unless there is formal discovery, or a court order issued)</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13</a:t>
            </a:fld>
            <a:endParaRPr lang="en-US"/>
          </a:p>
        </p:txBody>
      </p:sp>
    </p:spTree>
    <p:extLst>
      <p:ext uri="{BB962C8B-B14F-4D97-AF65-F5344CB8AC3E}">
        <p14:creationId xmlns:p14="http://schemas.microsoft.com/office/powerpoint/2010/main" val="32449830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Beneficiary Creditor Protection</a:t>
            </a:r>
          </a:p>
        </p:txBody>
      </p:sp>
      <p:sp>
        <p:nvSpPr>
          <p:cNvPr id="3" name="Content Placeholder 2"/>
          <p:cNvSpPr>
            <a:spLocks noGrp="1"/>
          </p:cNvSpPr>
          <p:nvPr>
            <p:ph idx="1"/>
          </p:nvPr>
        </p:nvSpPr>
        <p:spPr>
          <a:xfrm>
            <a:off x="304800" y="1524000"/>
            <a:ext cx="8382000" cy="4832350"/>
          </a:xfrm>
        </p:spPr>
        <p:txBody>
          <a:bodyPr>
            <a:normAutofit/>
          </a:bodyPr>
          <a:lstStyle/>
          <a:p>
            <a:pPr marL="118872" indent="0">
              <a:buClr>
                <a:schemeClr val="accent6">
                  <a:lumMod val="50000"/>
                </a:schemeClr>
              </a:buClr>
              <a:buNone/>
            </a:pPr>
            <a:r>
              <a:rPr lang="en-US" sz="2800" b="1" u="sng" dirty="0"/>
              <a:t>Wills</a:t>
            </a:r>
            <a:r>
              <a:rPr lang="en-US" sz="2800" b="1" dirty="0"/>
              <a:t>: </a:t>
            </a:r>
          </a:p>
          <a:p>
            <a:pPr lvl="1">
              <a:buClr>
                <a:schemeClr val="accent6">
                  <a:lumMod val="50000"/>
                </a:schemeClr>
              </a:buClr>
            </a:pPr>
            <a:r>
              <a:rPr lang="en-US" b="1" dirty="0"/>
              <a:t>Creditor protection varies by state, but often  outright bequests are NOT creditor protected</a:t>
            </a:r>
          </a:p>
          <a:p>
            <a:pPr lvl="1">
              <a:buClr>
                <a:schemeClr val="accent6">
                  <a:lumMod val="50000"/>
                </a:schemeClr>
              </a:buClr>
            </a:pPr>
            <a:r>
              <a:rPr lang="en-US" b="1" dirty="0"/>
              <a:t>Testamentary Trusts allow this protection</a:t>
            </a:r>
          </a:p>
          <a:p>
            <a:pPr lvl="1">
              <a:buClr>
                <a:schemeClr val="accent6">
                  <a:lumMod val="50000"/>
                </a:schemeClr>
              </a:buClr>
            </a:pPr>
            <a:endParaRPr lang="en-US" b="1" dirty="0"/>
          </a:p>
          <a:p>
            <a:pPr marL="118872" indent="0">
              <a:buClr>
                <a:schemeClr val="accent6">
                  <a:lumMod val="50000"/>
                </a:schemeClr>
              </a:buClr>
              <a:buNone/>
            </a:pPr>
            <a:r>
              <a:rPr lang="en-US" sz="2800" b="1" u="sng" dirty="0"/>
              <a:t>Trusts</a:t>
            </a:r>
            <a:r>
              <a:rPr lang="en-US" sz="2800" b="1" dirty="0"/>
              <a:t>:</a:t>
            </a:r>
          </a:p>
          <a:p>
            <a:pPr lvl="1">
              <a:buClr>
                <a:schemeClr val="accent6">
                  <a:lumMod val="50000"/>
                </a:schemeClr>
              </a:buClr>
            </a:pPr>
            <a:r>
              <a:rPr lang="en-US" b="1" dirty="0"/>
              <a:t>Allow beneficiary creditor protection (if included)</a:t>
            </a:r>
          </a:p>
          <a:p>
            <a:pPr marL="457200" lvl="1" indent="0">
              <a:buClr>
                <a:schemeClr val="accent6">
                  <a:lumMod val="50000"/>
                </a:schemeClr>
              </a:buClr>
              <a:buNone/>
            </a:pPr>
            <a:endParaRPr lang="en-US" b="1" dirty="0"/>
          </a:p>
          <a:p>
            <a:pPr marL="164592" indent="0">
              <a:buClr>
                <a:schemeClr val="accent6">
                  <a:lumMod val="50000"/>
                </a:schemeClr>
              </a:buClr>
              <a:buNone/>
            </a:pPr>
            <a:r>
              <a:rPr lang="en-US" sz="2800" b="1" u="sng" dirty="0"/>
              <a:t>Watch Out for Super Creditors</a:t>
            </a:r>
            <a:r>
              <a:rPr lang="en-US" sz="2800" b="1" dirty="0"/>
              <a:t>:</a:t>
            </a:r>
          </a:p>
          <a:p>
            <a:pPr marL="621792" indent="-457200">
              <a:buClr>
                <a:schemeClr val="accent6">
                  <a:lumMod val="50000"/>
                </a:schemeClr>
              </a:buClr>
            </a:pPr>
            <a:r>
              <a:rPr lang="en-US" sz="2800" b="1" dirty="0"/>
              <a:t>IRS, Court Orders for child support, etc.</a:t>
            </a:r>
          </a:p>
          <a:p>
            <a:pPr lvl="1">
              <a:buClr>
                <a:schemeClr val="accent6">
                  <a:lumMod val="50000"/>
                </a:schemeClr>
              </a:buClr>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14</a:t>
            </a:fld>
            <a:endParaRPr lang="en-US"/>
          </a:p>
        </p:txBody>
      </p:sp>
    </p:spTree>
    <p:extLst>
      <p:ext uri="{BB962C8B-B14F-4D97-AF65-F5344CB8AC3E}">
        <p14:creationId xmlns:p14="http://schemas.microsoft.com/office/powerpoint/2010/main" val="256311757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Trusts Avoid Ancillary Probate</a:t>
            </a:r>
          </a:p>
        </p:txBody>
      </p:sp>
      <p:sp>
        <p:nvSpPr>
          <p:cNvPr id="3" name="Content Placeholder 2"/>
          <p:cNvSpPr>
            <a:spLocks noGrp="1"/>
          </p:cNvSpPr>
          <p:nvPr>
            <p:ph idx="1"/>
          </p:nvPr>
        </p:nvSpPr>
        <p:spPr>
          <a:xfrm>
            <a:off x="228600" y="1600200"/>
            <a:ext cx="8534400" cy="4724400"/>
          </a:xfrm>
        </p:spPr>
        <p:txBody>
          <a:bodyPr>
            <a:normAutofit/>
          </a:bodyPr>
          <a:lstStyle/>
          <a:p>
            <a:pPr marL="0" lvl="0" indent="0">
              <a:buNone/>
            </a:pPr>
            <a:r>
              <a:rPr lang="en-US" b="1" i="1" u="sng" dirty="0"/>
              <a:t>Real Estate is Special</a:t>
            </a:r>
          </a:p>
          <a:p>
            <a:pPr>
              <a:buClr>
                <a:schemeClr val="accent6">
                  <a:lumMod val="50000"/>
                </a:schemeClr>
              </a:buClr>
            </a:pPr>
            <a:r>
              <a:rPr lang="en-US" b="1" dirty="0"/>
              <a:t>If you transfer real estate in several states using a Will, each requires its own Probate</a:t>
            </a:r>
          </a:p>
          <a:p>
            <a:pPr lvl="1">
              <a:buClr>
                <a:schemeClr val="accent6">
                  <a:lumMod val="50000"/>
                </a:schemeClr>
              </a:buClr>
            </a:pPr>
            <a:r>
              <a:rPr lang="en-US" b="1" dirty="0"/>
              <a:t>One state is your primary Probate, the others are through Ancillary Probate</a:t>
            </a:r>
          </a:p>
          <a:p>
            <a:pPr marL="457200" lvl="1" indent="0">
              <a:buClr>
                <a:schemeClr val="accent6">
                  <a:lumMod val="50000"/>
                </a:schemeClr>
              </a:buClr>
              <a:buNone/>
            </a:pPr>
            <a:endParaRPr lang="en-US" b="1" dirty="0"/>
          </a:p>
          <a:p>
            <a:pPr>
              <a:buClr>
                <a:schemeClr val="accent6">
                  <a:lumMod val="50000"/>
                </a:schemeClr>
              </a:buClr>
            </a:pPr>
            <a:r>
              <a:rPr lang="en-US" b="1" dirty="0"/>
              <a:t>Trust assets avoid all Probates, so you can avoid ancillary Probates by using a Trust</a:t>
            </a:r>
          </a:p>
          <a:p>
            <a:pPr lvl="1">
              <a:buClr>
                <a:schemeClr val="accent6">
                  <a:lumMod val="50000"/>
                </a:schemeClr>
              </a:buClr>
            </a:pPr>
            <a:r>
              <a:rPr lang="en-US" b="1" dirty="0"/>
              <a:t>BUT you need a </a:t>
            </a:r>
            <a:r>
              <a:rPr lang="en-US" b="1" u="sng" dirty="0"/>
              <a:t>Deed Change</a:t>
            </a:r>
            <a:r>
              <a:rPr lang="en-US" b="1" dirty="0"/>
              <a:t> for the real estate to be owned by the Trust</a:t>
            </a:r>
            <a:endParaRPr lang="en-US" b="1" u="sng" dirty="0"/>
          </a:p>
          <a:p>
            <a:pPr lvl="1">
              <a:buClr>
                <a:schemeClr val="accent6">
                  <a:lumMod val="50000"/>
                </a:schemeClr>
              </a:buClr>
            </a:pPr>
            <a:r>
              <a:rPr lang="en-US" b="1" dirty="0"/>
              <a:t>* See </a:t>
            </a:r>
            <a:r>
              <a:rPr lang="en-US" b="1" i="1" u="sng" dirty="0"/>
              <a:t>Funding Trusts</a:t>
            </a:r>
            <a:r>
              <a:rPr lang="en-US" b="1" i="1" dirty="0"/>
              <a:t> </a:t>
            </a:r>
            <a:r>
              <a:rPr lang="en-US" b="1" dirty="0"/>
              <a:t>section later  </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15</a:t>
            </a:fld>
            <a:endParaRPr lang="en-US"/>
          </a:p>
        </p:txBody>
      </p:sp>
    </p:spTree>
    <p:extLst>
      <p:ext uri="{BB962C8B-B14F-4D97-AF65-F5344CB8AC3E}">
        <p14:creationId xmlns:p14="http://schemas.microsoft.com/office/powerpoint/2010/main" val="225661125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Avoids Some International Issues Related to Probate</a:t>
            </a:r>
          </a:p>
        </p:txBody>
      </p:sp>
      <p:sp>
        <p:nvSpPr>
          <p:cNvPr id="3" name="Content Placeholder 2"/>
          <p:cNvSpPr>
            <a:spLocks noGrp="1"/>
          </p:cNvSpPr>
          <p:nvPr>
            <p:ph idx="1"/>
          </p:nvPr>
        </p:nvSpPr>
        <p:spPr>
          <a:xfrm>
            <a:off x="152400" y="1600199"/>
            <a:ext cx="8686800" cy="4876799"/>
          </a:xfrm>
        </p:spPr>
        <p:txBody>
          <a:bodyPr>
            <a:normAutofit lnSpcReduction="10000"/>
          </a:bodyPr>
          <a:lstStyle/>
          <a:p>
            <a:pPr marL="118872" indent="0">
              <a:buClr>
                <a:schemeClr val="accent6">
                  <a:lumMod val="50000"/>
                </a:schemeClr>
              </a:buClr>
              <a:buNone/>
            </a:pPr>
            <a:r>
              <a:rPr lang="en-US" sz="2400" b="1" u="sng" dirty="0"/>
              <a:t>Wills</a:t>
            </a:r>
            <a:r>
              <a:rPr lang="en-US" sz="2400" b="1" dirty="0"/>
              <a:t>: </a:t>
            </a:r>
          </a:p>
          <a:p>
            <a:pPr lvl="1">
              <a:buClr>
                <a:schemeClr val="accent6">
                  <a:lumMod val="50000"/>
                </a:schemeClr>
              </a:buClr>
            </a:pPr>
            <a:r>
              <a:rPr lang="en-US" sz="2000" b="1" dirty="0"/>
              <a:t>Often require “Next of Kin” to have signatures notarized on Probate waivers</a:t>
            </a:r>
          </a:p>
          <a:p>
            <a:pPr lvl="2">
              <a:buClr>
                <a:schemeClr val="accent6">
                  <a:lumMod val="50000"/>
                </a:schemeClr>
              </a:buClr>
            </a:pPr>
            <a:r>
              <a:rPr lang="en-US" sz="1800" b="1" dirty="0"/>
              <a:t>Often have to go to a US consulate or embassy for notarization, or to an “Apostille”</a:t>
            </a:r>
          </a:p>
          <a:p>
            <a:pPr lvl="1">
              <a:buClr>
                <a:schemeClr val="accent6">
                  <a:lumMod val="50000"/>
                </a:schemeClr>
              </a:buClr>
            </a:pPr>
            <a:r>
              <a:rPr lang="en-US" sz="2000" b="1" dirty="0"/>
              <a:t>Many states don’t allow non-domiciled immigrants to act as a sole Executor</a:t>
            </a:r>
          </a:p>
          <a:p>
            <a:pPr marL="457200" lvl="1" indent="0">
              <a:buClr>
                <a:schemeClr val="accent6">
                  <a:lumMod val="50000"/>
                </a:schemeClr>
              </a:buClr>
              <a:buNone/>
            </a:pPr>
            <a:endParaRPr lang="en-US" b="1" dirty="0"/>
          </a:p>
          <a:p>
            <a:pPr marL="118872" indent="0">
              <a:buClr>
                <a:schemeClr val="accent6">
                  <a:lumMod val="50000"/>
                </a:schemeClr>
              </a:buClr>
              <a:buNone/>
            </a:pPr>
            <a:r>
              <a:rPr lang="en-US" sz="2400" b="1" u="sng" dirty="0"/>
              <a:t>Trusts</a:t>
            </a:r>
            <a:r>
              <a:rPr lang="en-US" sz="2400" b="1" dirty="0"/>
              <a:t>:</a:t>
            </a:r>
          </a:p>
          <a:p>
            <a:pPr lvl="1">
              <a:buClr>
                <a:schemeClr val="accent6">
                  <a:lumMod val="50000"/>
                </a:schemeClr>
              </a:buClr>
            </a:pPr>
            <a:r>
              <a:rPr lang="en-US" sz="2000" b="1" dirty="0"/>
              <a:t>Notarization is usually required for successor trusteeship</a:t>
            </a:r>
          </a:p>
          <a:p>
            <a:pPr lvl="1">
              <a:buClr>
                <a:schemeClr val="accent6">
                  <a:lumMod val="50000"/>
                </a:schemeClr>
              </a:buClr>
            </a:pPr>
            <a:r>
              <a:rPr lang="en-US" sz="2000" b="1" dirty="0"/>
              <a:t>But trust beneficiaries usually do not require notarization</a:t>
            </a:r>
          </a:p>
          <a:p>
            <a:pPr lvl="1">
              <a:buClr>
                <a:schemeClr val="accent6">
                  <a:lumMod val="50000"/>
                </a:schemeClr>
              </a:buClr>
            </a:pPr>
            <a:r>
              <a:rPr lang="en-US" sz="2000" b="1" dirty="0"/>
              <a:t>Minimal issues surrounding international trustees of US trusts</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16</a:t>
            </a:fld>
            <a:endParaRPr lang="en-US"/>
          </a:p>
        </p:txBody>
      </p:sp>
    </p:spTree>
    <p:extLst>
      <p:ext uri="{BB962C8B-B14F-4D97-AF65-F5344CB8AC3E}">
        <p14:creationId xmlns:p14="http://schemas.microsoft.com/office/powerpoint/2010/main" val="19594176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Limited International Treaties: Wills Favored Over Trusts</a:t>
            </a:r>
          </a:p>
        </p:txBody>
      </p:sp>
      <p:sp>
        <p:nvSpPr>
          <p:cNvPr id="3" name="Content Placeholder 2"/>
          <p:cNvSpPr>
            <a:spLocks noGrp="1"/>
          </p:cNvSpPr>
          <p:nvPr>
            <p:ph idx="1"/>
          </p:nvPr>
        </p:nvSpPr>
        <p:spPr>
          <a:xfrm>
            <a:off x="304800" y="1600200"/>
            <a:ext cx="8382000" cy="4724400"/>
          </a:xfrm>
        </p:spPr>
        <p:txBody>
          <a:bodyPr>
            <a:normAutofit/>
          </a:bodyPr>
          <a:lstStyle/>
          <a:p>
            <a:pPr marL="118872" indent="0">
              <a:buClr>
                <a:schemeClr val="accent6">
                  <a:lumMod val="50000"/>
                </a:schemeClr>
              </a:buClr>
              <a:buNone/>
            </a:pPr>
            <a:r>
              <a:rPr lang="en-US" sz="2400" b="1" u="sng" dirty="0"/>
              <a:t>Wills</a:t>
            </a:r>
            <a:r>
              <a:rPr lang="en-US" sz="2400" b="1" dirty="0"/>
              <a:t>: </a:t>
            </a:r>
          </a:p>
          <a:p>
            <a:pPr lvl="1">
              <a:buClr>
                <a:schemeClr val="accent6">
                  <a:lumMod val="50000"/>
                </a:schemeClr>
              </a:buClr>
            </a:pPr>
            <a:r>
              <a:rPr lang="en-US" sz="2000" b="1" dirty="0"/>
              <a:t>The US has many treaties and acts regarding recognizing other countries’ Wills (and vice versa)</a:t>
            </a:r>
          </a:p>
          <a:p>
            <a:pPr lvl="2">
              <a:buClr>
                <a:schemeClr val="accent6">
                  <a:lumMod val="50000"/>
                </a:schemeClr>
              </a:buClr>
            </a:pPr>
            <a:r>
              <a:rPr lang="en-US" sz="1800" b="1" dirty="0"/>
              <a:t>Call that country’s Embassy for more information</a:t>
            </a:r>
          </a:p>
          <a:p>
            <a:pPr lvl="1">
              <a:buClr>
                <a:schemeClr val="accent6">
                  <a:lumMod val="50000"/>
                </a:schemeClr>
              </a:buClr>
            </a:pPr>
            <a:endParaRPr lang="en-US" b="1" dirty="0"/>
          </a:p>
          <a:p>
            <a:pPr marL="118872" indent="0">
              <a:buClr>
                <a:schemeClr val="accent6">
                  <a:lumMod val="50000"/>
                </a:schemeClr>
              </a:buClr>
              <a:buNone/>
            </a:pPr>
            <a:r>
              <a:rPr lang="en-US" sz="2400" b="1" u="sng" dirty="0"/>
              <a:t>Trusts</a:t>
            </a:r>
            <a:r>
              <a:rPr lang="en-US" sz="2400" b="1" dirty="0"/>
              <a:t>:</a:t>
            </a:r>
          </a:p>
          <a:p>
            <a:pPr lvl="1">
              <a:buClr>
                <a:schemeClr val="accent6">
                  <a:lumMod val="50000"/>
                </a:schemeClr>
              </a:buClr>
            </a:pPr>
            <a:r>
              <a:rPr lang="en-US" sz="2000" b="1" dirty="0"/>
              <a:t>Often NOT recognized in other Countries – treaties are not as numerous for Trusts (due to their privacy)</a:t>
            </a:r>
          </a:p>
          <a:p>
            <a:pPr lvl="1">
              <a:buClr>
                <a:schemeClr val="accent6">
                  <a:lumMod val="50000"/>
                </a:schemeClr>
              </a:buClr>
            </a:pPr>
            <a:r>
              <a:rPr lang="en-US" sz="2000" b="1" dirty="0"/>
              <a:t>Make sure to confirm with the foreign institution or municipality if they accept the Trust</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17</a:t>
            </a:fld>
            <a:endParaRPr lang="en-US"/>
          </a:p>
        </p:txBody>
      </p:sp>
    </p:spTree>
    <p:extLst>
      <p:ext uri="{BB962C8B-B14F-4D97-AF65-F5344CB8AC3E}">
        <p14:creationId xmlns:p14="http://schemas.microsoft.com/office/powerpoint/2010/main" val="3579450699"/>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Funding v. Doing Nothing</a:t>
            </a:r>
          </a:p>
        </p:txBody>
      </p:sp>
      <p:sp>
        <p:nvSpPr>
          <p:cNvPr id="3" name="Content Placeholder 2"/>
          <p:cNvSpPr>
            <a:spLocks noGrp="1"/>
          </p:cNvSpPr>
          <p:nvPr>
            <p:ph idx="1"/>
          </p:nvPr>
        </p:nvSpPr>
        <p:spPr>
          <a:xfrm>
            <a:off x="457200" y="1600200"/>
            <a:ext cx="8229600" cy="4724400"/>
          </a:xfrm>
        </p:spPr>
        <p:txBody>
          <a:bodyPr>
            <a:normAutofit/>
          </a:bodyPr>
          <a:lstStyle/>
          <a:p>
            <a:pPr marL="118872" indent="0">
              <a:buClr>
                <a:schemeClr val="accent6">
                  <a:lumMod val="50000"/>
                </a:schemeClr>
              </a:buClr>
              <a:buNone/>
            </a:pPr>
            <a:r>
              <a:rPr lang="en-US" sz="2400" b="1" u="sng" dirty="0"/>
              <a:t>Wills</a:t>
            </a:r>
            <a:r>
              <a:rPr lang="en-US" sz="2400" b="1" dirty="0"/>
              <a:t>: </a:t>
            </a:r>
          </a:p>
          <a:p>
            <a:pPr lvl="1">
              <a:buClr>
                <a:schemeClr val="accent6">
                  <a:lumMod val="50000"/>
                </a:schemeClr>
              </a:buClr>
            </a:pPr>
            <a:r>
              <a:rPr lang="en-US" sz="2000" b="1" dirty="0"/>
              <a:t>No need to “fund” a Will after execution</a:t>
            </a:r>
          </a:p>
          <a:p>
            <a:pPr lvl="1">
              <a:buClr>
                <a:schemeClr val="accent6">
                  <a:lumMod val="50000"/>
                </a:schemeClr>
              </a:buClr>
            </a:pPr>
            <a:r>
              <a:rPr lang="en-US" sz="2000" b="1" dirty="0"/>
              <a:t>The primary concept of a Will is that </a:t>
            </a:r>
            <a:r>
              <a:rPr lang="en-US" sz="2000" b="1" i="1" u="sng" dirty="0"/>
              <a:t>“We don’t know who gets the property…so look at the Will”</a:t>
            </a:r>
          </a:p>
          <a:p>
            <a:pPr lvl="1">
              <a:buClr>
                <a:schemeClr val="accent6">
                  <a:lumMod val="50000"/>
                </a:schemeClr>
              </a:buClr>
            </a:pPr>
            <a:r>
              <a:rPr lang="en-US" sz="2000" b="1" dirty="0"/>
              <a:t>The “funding” (of the estate) happens at Probate</a:t>
            </a:r>
          </a:p>
          <a:p>
            <a:pPr lvl="1">
              <a:buClr>
                <a:schemeClr val="accent6">
                  <a:lumMod val="50000"/>
                </a:schemeClr>
              </a:buClr>
            </a:pPr>
            <a:r>
              <a:rPr lang="en-US" sz="2000" b="1" dirty="0"/>
              <a:t>This includes Testamentary Trusts</a:t>
            </a:r>
          </a:p>
          <a:p>
            <a:pPr lvl="1">
              <a:buClr>
                <a:schemeClr val="accent6">
                  <a:lumMod val="50000"/>
                </a:schemeClr>
              </a:buClr>
            </a:pPr>
            <a:endParaRPr lang="en-US" b="1" dirty="0"/>
          </a:p>
          <a:p>
            <a:pPr marL="118872" indent="0">
              <a:buClr>
                <a:schemeClr val="accent6">
                  <a:lumMod val="50000"/>
                </a:schemeClr>
              </a:buClr>
              <a:buNone/>
            </a:pPr>
            <a:r>
              <a:rPr lang="en-US" sz="2400" b="1" u="sng" dirty="0"/>
              <a:t>Trusts</a:t>
            </a:r>
            <a:r>
              <a:rPr lang="en-US" sz="2400" b="1" dirty="0"/>
              <a:t>:</a:t>
            </a:r>
          </a:p>
          <a:p>
            <a:pPr lvl="1">
              <a:buClr>
                <a:schemeClr val="accent6">
                  <a:lumMod val="50000"/>
                </a:schemeClr>
              </a:buClr>
            </a:pPr>
            <a:r>
              <a:rPr lang="en-US" sz="2000" b="1" dirty="0"/>
              <a:t>Trust must be funded to be effective</a:t>
            </a:r>
          </a:p>
          <a:p>
            <a:pPr lvl="1">
              <a:buClr>
                <a:schemeClr val="accent6">
                  <a:lumMod val="50000"/>
                </a:schemeClr>
              </a:buClr>
            </a:pPr>
            <a:r>
              <a:rPr lang="en-US" sz="2000" b="1" dirty="0"/>
              <a:t>* See </a:t>
            </a:r>
            <a:r>
              <a:rPr lang="en-US" sz="2000" b="1" i="1" u="sng" dirty="0"/>
              <a:t>Funding Trusts</a:t>
            </a:r>
            <a:r>
              <a:rPr lang="en-US" sz="2000" b="1" i="1" dirty="0"/>
              <a:t> </a:t>
            </a:r>
            <a:r>
              <a:rPr lang="en-US" sz="2000" b="1" dirty="0"/>
              <a:t>section later  </a:t>
            </a:r>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18</a:t>
            </a:fld>
            <a:endParaRPr lang="en-US"/>
          </a:p>
        </p:txBody>
      </p:sp>
    </p:spTree>
    <p:extLst>
      <p:ext uri="{BB962C8B-B14F-4D97-AF65-F5344CB8AC3E}">
        <p14:creationId xmlns:p14="http://schemas.microsoft.com/office/powerpoint/2010/main" val="16086493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u="sng" dirty="0"/>
              <a:t>II. Why Trusts Instead of other Operation of Law Transfers?</a:t>
            </a:r>
          </a:p>
        </p:txBody>
      </p:sp>
      <p:sp>
        <p:nvSpPr>
          <p:cNvPr id="3" name="Content Placeholder 2"/>
          <p:cNvSpPr>
            <a:spLocks noGrp="1"/>
          </p:cNvSpPr>
          <p:nvPr>
            <p:ph idx="1"/>
          </p:nvPr>
        </p:nvSpPr>
        <p:spPr>
          <a:xfrm>
            <a:off x="457200" y="1905000"/>
            <a:ext cx="8229600" cy="4571998"/>
          </a:xfrm>
        </p:spPr>
        <p:txBody>
          <a:bodyPr>
            <a:normAutofit fontScale="85000" lnSpcReduction="20000"/>
          </a:bodyPr>
          <a:lstStyle/>
          <a:p>
            <a:pPr marL="0" lvl="0" indent="0">
              <a:buNone/>
            </a:pPr>
            <a:r>
              <a:rPr lang="en-US" sz="2800" b="1" i="1" dirty="0"/>
              <a:t>SO…if all Operation of Law transfers only require a Death Certificate, why even bother using a Trust?</a:t>
            </a:r>
          </a:p>
          <a:p>
            <a:pPr marL="0" lvl="0" indent="0">
              <a:buNone/>
            </a:pPr>
            <a:endParaRPr lang="en-US" sz="2800" b="1" i="1" dirty="0"/>
          </a:p>
          <a:p>
            <a:pPr>
              <a:buClr>
                <a:schemeClr val="accent6">
                  <a:lumMod val="50000"/>
                </a:schemeClr>
              </a:buClr>
            </a:pPr>
            <a:r>
              <a:rPr lang="en-US" sz="2800" b="1" dirty="0"/>
              <a:t>BECAUSE: </a:t>
            </a:r>
          </a:p>
          <a:p>
            <a:pPr lvl="1">
              <a:buClr>
                <a:schemeClr val="accent6">
                  <a:lumMod val="50000"/>
                </a:schemeClr>
              </a:buClr>
            </a:pPr>
            <a:r>
              <a:rPr lang="en-US" sz="1900" b="1" dirty="0"/>
              <a:t>Operation of Law transfers the funds outright</a:t>
            </a:r>
          </a:p>
          <a:p>
            <a:pPr lvl="1">
              <a:buClr>
                <a:schemeClr val="accent6">
                  <a:lumMod val="50000"/>
                </a:schemeClr>
              </a:buClr>
            </a:pPr>
            <a:r>
              <a:rPr lang="en-US" sz="1900" b="1" dirty="0"/>
              <a:t>Trusts allow for </a:t>
            </a:r>
            <a:r>
              <a:rPr lang="en-US" sz="1900" b="1" u="sng" dirty="0"/>
              <a:t>control</a:t>
            </a:r>
            <a:r>
              <a:rPr lang="en-US" sz="1900" b="1" dirty="0"/>
              <a:t> and beneficiary </a:t>
            </a:r>
            <a:r>
              <a:rPr lang="en-US" sz="1900" b="1" u="sng" dirty="0"/>
              <a:t>protection</a:t>
            </a:r>
          </a:p>
          <a:p>
            <a:pPr>
              <a:buClr>
                <a:schemeClr val="accent6">
                  <a:lumMod val="50000"/>
                </a:schemeClr>
              </a:buClr>
            </a:pPr>
            <a:endParaRPr lang="en-US" sz="2800" b="1" dirty="0"/>
          </a:p>
          <a:p>
            <a:pPr>
              <a:buClr>
                <a:schemeClr val="accent6">
                  <a:lumMod val="50000"/>
                </a:schemeClr>
              </a:buClr>
            </a:pPr>
            <a:r>
              <a:rPr lang="en-US" sz="2800" b="1" dirty="0"/>
              <a:t>What types of Control &amp; Protection?:</a:t>
            </a:r>
          </a:p>
          <a:p>
            <a:pPr lvl="1">
              <a:buClr>
                <a:schemeClr val="tx1"/>
              </a:buClr>
            </a:pPr>
            <a:r>
              <a:rPr lang="en-US" sz="1900" b="1" dirty="0"/>
              <a:t>Creditor Issues (“Spendthrift”)</a:t>
            </a:r>
          </a:p>
          <a:p>
            <a:pPr lvl="1">
              <a:buClr>
                <a:schemeClr val="tx1"/>
              </a:buClr>
            </a:pPr>
            <a:r>
              <a:rPr lang="en-US" sz="1900" b="1" dirty="0"/>
              <a:t>Substance abuse problems</a:t>
            </a:r>
          </a:p>
          <a:p>
            <a:pPr lvl="1">
              <a:buClr>
                <a:schemeClr val="tx1"/>
              </a:buClr>
            </a:pPr>
            <a:r>
              <a:rPr lang="en-US" sz="1900" b="1" dirty="0"/>
              <a:t>Marital tax issues (“Credit Shelter Trusts”)</a:t>
            </a:r>
          </a:p>
          <a:p>
            <a:pPr lvl="1">
              <a:buClr>
                <a:schemeClr val="tx1"/>
              </a:buClr>
            </a:pPr>
            <a:r>
              <a:rPr lang="en-US" sz="1900" b="1" dirty="0"/>
              <a:t>Treatment of a Minor’s bequest &amp; childhood needs</a:t>
            </a:r>
          </a:p>
          <a:p>
            <a:pPr lvl="1">
              <a:buClr>
                <a:schemeClr val="tx1"/>
              </a:buClr>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19</a:t>
            </a:fld>
            <a:endParaRPr lang="en-US"/>
          </a:p>
        </p:txBody>
      </p:sp>
    </p:spTree>
    <p:extLst>
      <p:ext uri="{BB962C8B-B14F-4D97-AF65-F5344CB8AC3E}">
        <p14:creationId xmlns:p14="http://schemas.microsoft.com/office/powerpoint/2010/main" val="3265613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3BE0-C94A-4C6B-95B0-275F2EFDF198}"/>
              </a:ext>
            </a:extLst>
          </p:cNvPr>
          <p:cNvSpPr>
            <a:spLocks noGrp="1"/>
          </p:cNvSpPr>
          <p:nvPr>
            <p:ph type="title"/>
          </p:nvPr>
        </p:nvSpPr>
        <p:spPr>
          <a:xfrm>
            <a:off x="444099" y="106681"/>
            <a:ext cx="7779827" cy="1417319"/>
          </a:xfrm>
        </p:spPr>
        <p:txBody>
          <a:bodyPr>
            <a:normAutofit/>
          </a:bodyPr>
          <a:lstStyle/>
          <a:p>
            <a:r>
              <a:rPr lang="en-US" sz="4000" b="1" dirty="0">
                <a:effectLst>
                  <a:outerShdw blurRad="38100" dist="38100" dir="2700000" algn="tl">
                    <a:srgbClr val="000000">
                      <a:alpha val="43137"/>
                    </a:srgbClr>
                  </a:outerShdw>
                </a:effectLst>
                <a:latin typeface="Bodoni MT" panose="02070603080606020203" pitchFamily="18" charset="0"/>
              </a:rPr>
              <a:t>Disclaimer</a:t>
            </a:r>
          </a:p>
        </p:txBody>
      </p:sp>
      <p:sp>
        <p:nvSpPr>
          <p:cNvPr id="3" name="Content Placeholder 2">
            <a:extLst>
              <a:ext uri="{FF2B5EF4-FFF2-40B4-BE49-F238E27FC236}">
                <a16:creationId xmlns:a16="http://schemas.microsoft.com/office/drawing/2014/main" id="{C673DE7A-714B-4DFE-B9E6-CC9BDE745853}"/>
              </a:ext>
            </a:extLst>
          </p:cNvPr>
          <p:cNvSpPr>
            <a:spLocks noGrp="1"/>
          </p:cNvSpPr>
          <p:nvPr>
            <p:ph idx="1"/>
          </p:nvPr>
        </p:nvSpPr>
        <p:spPr>
          <a:xfrm>
            <a:off x="304800" y="1219200"/>
            <a:ext cx="8458199" cy="5257800"/>
          </a:xfrm>
        </p:spPr>
        <p:txBody>
          <a:bodyPr>
            <a:normAutofit fontScale="92500" lnSpcReduction="20000"/>
          </a:bodyPr>
          <a:lstStyle/>
          <a:p>
            <a:pPr marL="0" indent="0">
              <a:buNone/>
            </a:pPr>
            <a:r>
              <a:rPr lang="en-US" sz="2600" dirty="0">
                <a:latin typeface="Bodoni MT" panose="02070603080606020203" pitchFamily="18" charset="0"/>
              </a:rPr>
              <a:t>Attorney Advertising. Please note that prior results do not guarantee a similar outcome. This site and any information contained herein are intended for informational purposes only and should not be construed as legal advice. Seek competent legal counsel for advice on any legal matter.</a:t>
            </a:r>
          </a:p>
          <a:p>
            <a:r>
              <a:rPr lang="en-US" altLang="en-US" sz="2600" dirty="0">
                <a:effectLst>
                  <a:outerShdw blurRad="38100" dist="38100" dir="2700000" algn="tl">
                    <a:srgbClr val="000000">
                      <a:alpha val="43137"/>
                    </a:srgbClr>
                  </a:outerShdw>
                </a:effectLst>
                <a:latin typeface="Bodoni MT" panose="02070603080606020203" pitchFamily="18" charset="0"/>
              </a:rPr>
              <a:t>All information contained herein is for informational purposes only. It should not be considered legal advice. Please consult an attorney before taking any steps based on this information. </a:t>
            </a:r>
          </a:p>
          <a:p>
            <a:r>
              <a:rPr lang="en-US" sz="2600" dirty="0">
                <a:effectLst>
                  <a:outerShdw blurRad="38100" dist="38100" dir="2700000" algn="tl">
                    <a:srgbClr val="000000">
                      <a:alpha val="43137"/>
                    </a:srgbClr>
                  </a:outerShdw>
                </a:effectLst>
                <a:latin typeface="Bodoni MT" panose="02070603080606020203" pitchFamily="18" charset="0"/>
              </a:rPr>
              <a:t>The information provided herein is subject to change on an annual basis or more frequently.</a:t>
            </a:r>
          </a:p>
          <a:p>
            <a:r>
              <a:rPr lang="en-US" sz="2600" dirty="0">
                <a:effectLst>
                  <a:outerShdw blurRad="38100" dist="38100" dir="2700000" algn="tl">
                    <a:srgbClr val="000000">
                      <a:alpha val="43137"/>
                    </a:srgbClr>
                  </a:outerShdw>
                </a:effectLst>
                <a:latin typeface="Bodoni MT" panose="02070603080606020203" pitchFamily="18" charset="0"/>
              </a:rPr>
              <a:t>Any tax information provided herein is strictly incidental and not provided from a tax preparation professional.</a:t>
            </a:r>
          </a:p>
          <a:p>
            <a:r>
              <a:rPr lang="en-US" sz="2600" dirty="0">
                <a:effectLst>
                  <a:outerShdw blurRad="38100" dist="38100" dir="2700000" algn="tl">
                    <a:srgbClr val="000000">
                      <a:alpha val="43137"/>
                    </a:srgbClr>
                  </a:outerShdw>
                </a:effectLst>
                <a:latin typeface="Bodoni MT" panose="02070603080606020203" pitchFamily="18" charset="0"/>
              </a:rPr>
              <a:t>Any references to investment gains are based on past results and are not a guarantee as to the future.</a:t>
            </a:r>
          </a:p>
          <a:p>
            <a:endParaRPr lang="en-US" dirty="0"/>
          </a:p>
        </p:txBody>
      </p:sp>
      <p:sp>
        <p:nvSpPr>
          <p:cNvPr id="4" name="Slide Number Placeholder 3">
            <a:extLst>
              <a:ext uri="{FF2B5EF4-FFF2-40B4-BE49-F238E27FC236}">
                <a16:creationId xmlns:a16="http://schemas.microsoft.com/office/drawing/2014/main" id="{7E4B742B-058D-4970-A8CE-0B841D5E5DC9}"/>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2049057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470276"/>
            <a:ext cx="7765322" cy="970450"/>
          </a:xfrm>
        </p:spPr>
        <p:txBody>
          <a:bodyPr>
            <a:normAutofit/>
          </a:bodyPr>
          <a:lstStyle/>
          <a:p>
            <a:pPr lvl="0"/>
            <a:r>
              <a:rPr lang="en-US" b="1" u="sng" dirty="0"/>
              <a:t>III. Parties to Trusts</a:t>
            </a:r>
            <a:endParaRPr lang="en-US" b="1" dirty="0"/>
          </a:p>
        </p:txBody>
      </p:sp>
      <p:sp>
        <p:nvSpPr>
          <p:cNvPr id="3" name="Content Placeholder 2"/>
          <p:cNvSpPr>
            <a:spLocks noGrp="1"/>
          </p:cNvSpPr>
          <p:nvPr>
            <p:ph idx="1"/>
          </p:nvPr>
        </p:nvSpPr>
        <p:spPr>
          <a:xfrm>
            <a:off x="463117" y="1439926"/>
            <a:ext cx="8229600" cy="4916424"/>
          </a:xfrm>
        </p:spPr>
        <p:txBody>
          <a:bodyPr>
            <a:normAutofit/>
          </a:bodyPr>
          <a:lstStyle/>
          <a:p>
            <a:pPr marL="0" lvl="0" indent="0">
              <a:buNone/>
            </a:pPr>
            <a:r>
              <a:rPr lang="en-US" i="1" dirty="0"/>
              <a:t>`</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20</a:t>
            </a:fld>
            <a:endParaRPr lang="en-US"/>
          </a:p>
        </p:txBody>
      </p:sp>
      <p:graphicFrame>
        <p:nvGraphicFramePr>
          <p:cNvPr id="6" name="Content Placeholder 3">
            <a:extLst>
              <a:ext uri="{FF2B5EF4-FFF2-40B4-BE49-F238E27FC236}">
                <a16:creationId xmlns:a16="http://schemas.microsoft.com/office/drawing/2014/main" id="{8D7D19C8-79C1-47BA-8E89-E3E1AF587274}"/>
              </a:ext>
            </a:extLst>
          </p:cNvPr>
          <p:cNvGraphicFramePr>
            <a:graphicFrameLocks/>
          </p:cNvGraphicFramePr>
          <p:nvPr>
            <p:extLst>
              <p:ext uri="{D42A27DB-BD31-4B8C-83A1-F6EECF244321}">
                <p14:modId xmlns:p14="http://schemas.microsoft.com/office/powerpoint/2010/main" val="2593377190"/>
              </p:ext>
            </p:extLst>
          </p:nvPr>
        </p:nvGraphicFramePr>
        <p:xfrm>
          <a:off x="457201" y="1560575"/>
          <a:ext cx="8229600" cy="4992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72740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Settlor / Grantor / Creator</a:t>
            </a:r>
          </a:p>
        </p:txBody>
      </p:sp>
      <p:sp>
        <p:nvSpPr>
          <p:cNvPr id="3" name="Content Placeholder 2"/>
          <p:cNvSpPr>
            <a:spLocks noGrp="1"/>
          </p:cNvSpPr>
          <p:nvPr>
            <p:ph idx="1"/>
          </p:nvPr>
        </p:nvSpPr>
        <p:spPr>
          <a:xfrm>
            <a:off x="457200" y="2514600"/>
            <a:ext cx="8229600" cy="3810000"/>
          </a:xfrm>
        </p:spPr>
        <p:txBody>
          <a:bodyPr>
            <a:normAutofit/>
          </a:bodyPr>
          <a:lstStyle/>
          <a:p>
            <a:pPr marL="633222" indent="-514350">
              <a:buClr>
                <a:schemeClr val="accent6">
                  <a:lumMod val="50000"/>
                </a:schemeClr>
              </a:buClr>
              <a:buAutoNum type="arabicPeriod"/>
            </a:pPr>
            <a:r>
              <a:rPr lang="en-US" b="1" dirty="0"/>
              <a:t>CREATES the Trust</a:t>
            </a:r>
          </a:p>
          <a:p>
            <a:pPr marL="633222" indent="-514350">
              <a:buClr>
                <a:schemeClr val="accent6">
                  <a:lumMod val="50000"/>
                </a:schemeClr>
              </a:buClr>
              <a:buAutoNum type="arabicPeriod"/>
            </a:pPr>
            <a:endParaRPr lang="en-US" b="1" dirty="0"/>
          </a:p>
          <a:p>
            <a:pPr marL="633222" indent="-514350">
              <a:buClr>
                <a:schemeClr val="accent6">
                  <a:lumMod val="50000"/>
                </a:schemeClr>
              </a:buClr>
              <a:buAutoNum type="arabicPeriod"/>
            </a:pPr>
            <a:r>
              <a:rPr lang="en-US" b="1" dirty="0"/>
              <a:t>FUNDS the Trust (with property)</a:t>
            </a:r>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21</a:t>
            </a:fld>
            <a:endParaRPr lang="en-US"/>
          </a:p>
        </p:txBody>
      </p:sp>
      <p:pic>
        <p:nvPicPr>
          <p:cNvPr id="3080" name="Picture 8" descr="Image result for person">
            <a:extLst>
              <a:ext uri="{FF2B5EF4-FFF2-40B4-BE49-F238E27FC236}">
                <a16:creationId xmlns:a16="http://schemas.microsoft.com/office/drawing/2014/main" id="{FEF60F97-DDE1-4D8D-9E5E-3F99DFC9A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006301"/>
            <a:ext cx="324802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406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439" y="457200"/>
            <a:ext cx="7765322" cy="970450"/>
          </a:xfrm>
        </p:spPr>
        <p:txBody>
          <a:bodyPr>
            <a:normAutofit/>
          </a:bodyPr>
          <a:lstStyle/>
          <a:p>
            <a:pPr lvl="0"/>
            <a:r>
              <a:rPr lang="en-US" b="1" dirty="0"/>
              <a:t>Trustee</a:t>
            </a:r>
          </a:p>
        </p:txBody>
      </p:sp>
      <p:sp>
        <p:nvSpPr>
          <p:cNvPr id="3" name="Content Placeholder 2"/>
          <p:cNvSpPr>
            <a:spLocks noGrp="1"/>
          </p:cNvSpPr>
          <p:nvPr>
            <p:ph idx="1"/>
          </p:nvPr>
        </p:nvSpPr>
        <p:spPr>
          <a:xfrm>
            <a:off x="152400" y="1600199"/>
            <a:ext cx="8915400" cy="4876799"/>
          </a:xfrm>
        </p:spPr>
        <p:txBody>
          <a:bodyPr>
            <a:normAutofit/>
          </a:bodyPr>
          <a:lstStyle/>
          <a:p>
            <a:pPr marL="633222" indent="-514350">
              <a:buClr>
                <a:schemeClr val="accent6">
                  <a:lumMod val="50000"/>
                </a:schemeClr>
              </a:buClr>
              <a:buAutoNum type="arabicPeriod"/>
            </a:pPr>
            <a:r>
              <a:rPr lang="en-US" b="1" dirty="0"/>
              <a:t>Agrees to fulfill terms of Trust</a:t>
            </a:r>
          </a:p>
          <a:p>
            <a:pPr marL="633222" indent="-514350">
              <a:buClr>
                <a:schemeClr val="accent6">
                  <a:lumMod val="50000"/>
                </a:schemeClr>
              </a:buClr>
              <a:buAutoNum type="arabicPeriod"/>
            </a:pPr>
            <a:r>
              <a:rPr lang="en-US" b="1" dirty="0"/>
              <a:t>Acts as a Fiduciary</a:t>
            </a:r>
          </a:p>
          <a:p>
            <a:pPr marL="982980" lvl="1" indent="-571500">
              <a:buClr>
                <a:schemeClr val="accent6">
                  <a:lumMod val="50000"/>
                </a:schemeClr>
              </a:buClr>
              <a:buFont typeface="+mj-lt"/>
              <a:buAutoNum type="romanLcPeriod"/>
            </a:pPr>
            <a:r>
              <a:rPr lang="en-US" b="1" dirty="0"/>
              <a:t>Prudently invests trust funds</a:t>
            </a:r>
          </a:p>
          <a:p>
            <a:pPr marL="982980" lvl="1" indent="-571500">
              <a:buClr>
                <a:schemeClr val="accent6">
                  <a:lumMod val="50000"/>
                </a:schemeClr>
              </a:buClr>
              <a:buFont typeface="+mj-lt"/>
              <a:buAutoNum type="romanLcPeriod"/>
            </a:pPr>
            <a:r>
              <a:rPr lang="en-US" b="1" dirty="0"/>
              <a:t>Pays beneficiary directly or indirectly</a:t>
            </a:r>
          </a:p>
          <a:p>
            <a:pPr marL="982980" lvl="1" indent="-571500">
              <a:buClr>
                <a:schemeClr val="accent6">
                  <a:lumMod val="50000"/>
                </a:schemeClr>
              </a:buClr>
              <a:buFont typeface="+mj-lt"/>
              <a:buAutoNum type="romanLcPeriod"/>
            </a:pPr>
            <a:r>
              <a:rPr lang="en-US" b="1" dirty="0"/>
              <a:t>Files trust tax returns</a:t>
            </a:r>
          </a:p>
          <a:p>
            <a:pPr marL="982980" lvl="1" indent="-571500">
              <a:buClr>
                <a:schemeClr val="accent6">
                  <a:lumMod val="50000"/>
                </a:schemeClr>
              </a:buClr>
              <a:buFont typeface="+mj-lt"/>
              <a:buAutoNum type="romanLcPeriod"/>
            </a:pPr>
            <a:r>
              <a:rPr lang="en-US" b="1" dirty="0"/>
              <a:t>Defends against trust lawsuits &amp; beneficial creditors</a:t>
            </a:r>
          </a:p>
          <a:p>
            <a:pPr marL="633222" indent="-514350">
              <a:buClr>
                <a:schemeClr val="accent6">
                  <a:lumMod val="50000"/>
                </a:schemeClr>
              </a:buClr>
              <a:buAutoNum type="arabicPeriod"/>
            </a:pPr>
            <a:r>
              <a:rPr lang="en-US" b="1" dirty="0"/>
              <a:t>Accounts to Beneficiary </a:t>
            </a:r>
          </a:p>
          <a:p>
            <a:pPr marL="633222" indent="-514350">
              <a:buClr>
                <a:schemeClr val="accent6">
                  <a:lumMod val="50000"/>
                </a:schemeClr>
              </a:buClr>
              <a:buAutoNum type="arabicPeriod"/>
            </a:pPr>
            <a:endParaRPr lang="en-US" b="1" dirty="0"/>
          </a:p>
          <a:p>
            <a:pPr marL="118872" indent="0">
              <a:buClr>
                <a:schemeClr val="accent6">
                  <a:lumMod val="50000"/>
                </a:schemeClr>
              </a:buClr>
              <a:buNone/>
            </a:pPr>
            <a:r>
              <a:rPr lang="en-US" b="1" dirty="0">
                <a:sym typeface="Wingdings" panose="05000000000000000000" pitchFamily="2" charset="2"/>
              </a:rPr>
              <a:t> REMEMBER: The financial institutions know the Trustee’s name, so they grant access; the name of a then-serving trustee is often on the Deed Change</a:t>
            </a:r>
            <a:endParaRPr lang="en-US" b="1"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22</a:t>
            </a:fld>
            <a:endParaRPr lang="en-US"/>
          </a:p>
        </p:txBody>
      </p:sp>
    </p:spTree>
    <p:extLst>
      <p:ext uri="{BB962C8B-B14F-4D97-AF65-F5344CB8AC3E}">
        <p14:creationId xmlns:p14="http://schemas.microsoft.com/office/powerpoint/2010/main" val="116096978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Trustee</a:t>
            </a:r>
          </a:p>
        </p:txBody>
      </p:sp>
      <p:sp>
        <p:nvSpPr>
          <p:cNvPr id="3" name="Content Placeholder 2"/>
          <p:cNvSpPr>
            <a:spLocks noGrp="1"/>
          </p:cNvSpPr>
          <p:nvPr>
            <p:ph idx="1"/>
          </p:nvPr>
        </p:nvSpPr>
        <p:spPr>
          <a:xfrm>
            <a:off x="304800" y="1600200"/>
            <a:ext cx="8633460" cy="4724400"/>
          </a:xfrm>
        </p:spPr>
        <p:txBody>
          <a:bodyPr>
            <a:normAutofit/>
          </a:bodyPr>
          <a:lstStyle/>
          <a:p>
            <a:pPr marL="633222" indent="-514350">
              <a:buClr>
                <a:schemeClr val="accent6">
                  <a:lumMod val="50000"/>
                </a:schemeClr>
              </a:buClr>
              <a:buAutoNum type="arabicPeriod"/>
            </a:pPr>
            <a:r>
              <a:rPr lang="en-US" b="1" dirty="0"/>
              <a:t>Initial serving Trustee signs the original Trust document</a:t>
            </a:r>
          </a:p>
          <a:p>
            <a:pPr marL="633222" indent="-514350">
              <a:buClr>
                <a:schemeClr val="accent6">
                  <a:lumMod val="50000"/>
                </a:schemeClr>
              </a:buClr>
              <a:buAutoNum type="arabicPeriod"/>
            </a:pPr>
            <a:r>
              <a:rPr lang="en-US" b="1" dirty="0"/>
              <a:t>If Appointing a Co-Trustee: Needs 2 documents:</a:t>
            </a:r>
          </a:p>
          <a:p>
            <a:pPr marL="925830" lvl="1" indent="-514350">
              <a:buClr>
                <a:schemeClr val="accent6">
                  <a:lumMod val="50000"/>
                </a:schemeClr>
              </a:buClr>
              <a:buAutoNum type="arabicPeriod"/>
            </a:pPr>
            <a:r>
              <a:rPr lang="en-US" b="1" dirty="0"/>
              <a:t>One document where he/she names Successor or Co-Trustee</a:t>
            </a:r>
          </a:p>
          <a:p>
            <a:pPr marL="925830" lvl="1" indent="-514350">
              <a:buClr>
                <a:schemeClr val="accent6">
                  <a:lumMod val="50000"/>
                </a:schemeClr>
              </a:buClr>
              <a:buAutoNum type="arabicPeriod"/>
            </a:pPr>
            <a:r>
              <a:rPr lang="en-US" b="1" dirty="0"/>
              <a:t>Another document the newer Trustee signs, accepting responsibility</a:t>
            </a:r>
          </a:p>
          <a:p>
            <a:pPr marL="633222" indent="-514350">
              <a:buClr>
                <a:schemeClr val="accent6">
                  <a:lumMod val="50000"/>
                </a:schemeClr>
              </a:buClr>
              <a:buAutoNum type="arabicPeriod"/>
            </a:pPr>
            <a:r>
              <a:rPr lang="en-US" b="1" dirty="0"/>
              <a:t>If a Trustee can’t serve:</a:t>
            </a:r>
          </a:p>
          <a:p>
            <a:pPr marL="925830" lvl="1" indent="-514350">
              <a:buClr>
                <a:schemeClr val="accent6">
                  <a:lumMod val="50000"/>
                </a:schemeClr>
              </a:buClr>
              <a:buAutoNum type="arabicPeriod"/>
            </a:pPr>
            <a:r>
              <a:rPr lang="en-US" b="1" dirty="0"/>
              <a:t>May sign a document stating they are ceasing serving</a:t>
            </a:r>
          </a:p>
          <a:p>
            <a:pPr marL="925830" lvl="1" indent="-514350">
              <a:buClr>
                <a:schemeClr val="accent6">
                  <a:lumMod val="50000"/>
                </a:schemeClr>
              </a:buClr>
              <a:buAutoNum type="arabicPeriod"/>
            </a:pPr>
            <a:r>
              <a:rPr lang="en-US" b="1" dirty="0"/>
              <a:t>May have doctor’s letter stating they can no longer serve</a:t>
            </a:r>
          </a:p>
          <a:p>
            <a:pPr marL="925830" lvl="1" indent="-514350">
              <a:buClr>
                <a:schemeClr val="accent6">
                  <a:lumMod val="50000"/>
                </a:schemeClr>
              </a:buClr>
              <a:buAutoNum type="arabicPeriod"/>
            </a:pPr>
            <a:r>
              <a:rPr lang="en-US" b="1" dirty="0"/>
              <a:t>May have died (and their Death Cert is used to remove them)</a:t>
            </a:r>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23</a:t>
            </a:fld>
            <a:endParaRPr lang="en-US"/>
          </a:p>
        </p:txBody>
      </p:sp>
    </p:spTree>
    <p:extLst>
      <p:ext uri="{BB962C8B-B14F-4D97-AF65-F5344CB8AC3E}">
        <p14:creationId xmlns:p14="http://schemas.microsoft.com/office/powerpoint/2010/main" val="8978136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Beneficiaries</a:t>
            </a:r>
          </a:p>
        </p:txBody>
      </p:sp>
      <p:sp>
        <p:nvSpPr>
          <p:cNvPr id="3" name="Content Placeholder 2"/>
          <p:cNvSpPr>
            <a:spLocks noGrp="1"/>
          </p:cNvSpPr>
          <p:nvPr>
            <p:ph idx="1"/>
          </p:nvPr>
        </p:nvSpPr>
        <p:spPr>
          <a:xfrm>
            <a:off x="453207" y="2209800"/>
            <a:ext cx="8229600" cy="3429000"/>
          </a:xfrm>
        </p:spPr>
        <p:txBody>
          <a:bodyPr>
            <a:normAutofit/>
          </a:bodyPr>
          <a:lstStyle/>
          <a:p>
            <a:pPr marL="118872" indent="0">
              <a:buClr>
                <a:schemeClr val="accent6">
                  <a:lumMod val="50000"/>
                </a:schemeClr>
              </a:buClr>
              <a:buNone/>
            </a:pPr>
            <a:r>
              <a:rPr lang="en-US" b="1" dirty="0"/>
              <a:t>Sits back and receives that fine, fine cash or benefits from the Trust</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24</a:t>
            </a:fld>
            <a:endParaRPr lang="en-US"/>
          </a:p>
        </p:txBody>
      </p:sp>
      <p:pic>
        <p:nvPicPr>
          <p:cNvPr id="4100" name="Picture 4" descr="Image result for beneficiaries">
            <a:extLst>
              <a:ext uri="{FF2B5EF4-FFF2-40B4-BE49-F238E27FC236}">
                <a16:creationId xmlns:a16="http://schemas.microsoft.com/office/drawing/2014/main" id="{B4F1C73C-99FF-4A8D-B07C-95D2C37DF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337" y="353853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2002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37C3-4A7B-43BC-A257-F1CB2FCFDF6D}"/>
              </a:ext>
            </a:extLst>
          </p:cNvPr>
          <p:cNvSpPr>
            <a:spLocks noGrp="1"/>
          </p:cNvSpPr>
          <p:nvPr>
            <p:ph type="title"/>
          </p:nvPr>
        </p:nvSpPr>
        <p:spPr/>
        <p:txBody>
          <a:bodyPr>
            <a:normAutofit fontScale="90000"/>
          </a:bodyPr>
          <a:lstStyle/>
          <a:p>
            <a:r>
              <a:rPr lang="en-US" b="1" dirty="0"/>
              <a:t>Can I Be All Three Parties to a Trust?</a:t>
            </a:r>
          </a:p>
        </p:txBody>
      </p:sp>
      <p:sp>
        <p:nvSpPr>
          <p:cNvPr id="3" name="Content Placeholder 2">
            <a:extLst>
              <a:ext uri="{FF2B5EF4-FFF2-40B4-BE49-F238E27FC236}">
                <a16:creationId xmlns:a16="http://schemas.microsoft.com/office/drawing/2014/main" id="{0EF70381-8BA6-4C4A-BB64-7C0D137364EF}"/>
              </a:ext>
            </a:extLst>
          </p:cNvPr>
          <p:cNvSpPr>
            <a:spLocks noGrp="1"/>
          </p:cNvSpPr>
          <p:nvPr>
            <p:ph idx="1"/>
          </p:nvPr>
        </p:nvSpPr>
        <p:spPr>
          <a:xfrm>
            <a:off x="152400" y="1775191"/>
            <a:ext cx="8785860" cy="4625609"/>
          </a:xfrm>
        </p:spPr>
        <p:txBody>
          <a:bodyPr>
            <a:normAutofit/>
          </a:bodyPr>
          <a:lstStyle/>
          <a:p>
            <a:pPr marL="118872" indent="0">
              <a:buNone/>
            </a:pPr>
            <a:r>
              <a:rPr lang="en-US" b="1" dirty="0"/>
              <a:t>YES: You can be the Settlor, Trustee, &amp; Beneficiary </a:t>
            </a:r>
          </a:p>
          <a:p>
            <a:pPr marL="118872" indent="0">
              <a:buNone/>
            </a:pPr>
            <a:r>
              <a:rPr lang="en-US" b="1" dirty="0"/>
              <a:t>This is somethings called:</a:t>
            </a:r>
          </a:p>
          <a:p>
            <a:r>
              <a:rPr lang="en-US" b="1" dirty="0"/>
              <a:t>“Revocable Trusts”</a:t>
            </a:r>
          </a:p>
          <a:p>
            <a:r>
              <a:rPr lang="en-US" b="1" dirty="0"/>
              <a:t>“Lifetime Trusts”</a:t>
            </a:r>
          </a:p>
          <a:p>
            <a:pPr marL="118872" indent="0">
              <a:buNone/>
            </a:pPr>
            <a:endParaRPr lang="en-US" b="1" dirty="0"/>
          </a:p>
          <a:p>
            <a:pPr marL="118872" indent="0">
              <a:buNone/>
            </a:pPr>
            <a:r>
              <a:rPr lang="en-US" b="1" dirty="0"/>
              <a:t>If you become incapacitated – your successor Trustee steps in</a:t>
            </a:r>
          </a:p>
          <a:p>
            <a:pPr marL="118872" indent="0">
              <a:buNone/>
            </a:pPr>
            <a:endParaRPr lang="en-US" b="1" dirty="0"/>
          </a:p>
          <a:p>
            <a:pPr marL="118872" indent="0">
              <a:buNone/>
            </a:pPr>
            <a:r>
              <a:rPr lang="en-US" b="1" dirty="0"/>
              <a:t>Once you die – the contingent / remaindermen beneficiaries become current beneficiaries</a:t>
            </a:r>
          </a:p>
        </p:txBody>
      </p:sp>
      <p:sp>
        <p:nvSpPr>
          <p:cNvPr id="4" name="Footer Placeholder 3">
            <a:extLst>
              <a:ext uri="{FF2B5EF4-FFF2-40B4-BE49-F238E27FC236}">
                <a16:creationId xmlns:a16="http://schemas.microsoft.com/office/drawing/2014/main" id="{B0AD150F-FEE1-4329-BA32-E0DE70E52A54}"/>
              </a:ext>
            </a:extLst>
          </p:cNvPr>
          <p:cNvSpPr>
            <a:spLocks noGrp="1"/>
          </p:cNvSpPr>
          <p:nvPr>
            <p:ph type="ftr" sz="quarter" idx="11"/>
          </p:nvPr>
        </p:nvSpPr>
        <p:spPr>
          <a:xfrm>
            <a:off x="2209800" y="6065837"/>
            <a:ext cx="5004649" cy="365125"/>
          </a:xfrm>
        </p:spPr>
        <p:txBody>
          <a:bodyPr/>
          <a:lstStyle/>
          <a:p>
            <a:pPr lvl="0" algn="ctr"/>
            <a:r>
              <a:rPr lang="en-US" dirty="0"/>
              <a:t>Lawline CLE: Trusts: Intermediate Estate Planning Issues </a:t>
            </a:r>
          </a:p>
        </p:txBody>
      </p:sp>
      <p:sp>
        <p:nvSpPr>
          <p:cNvPr id="5" name="Slide Number Placeholder 4">
            <a:extLst>
              <a:ext uri="{FF2B5EF4-FFF2-40B4-BE49-F238E27FC236}">
                <a16:creationId xmlns:a16="http://schemas.microsoft.com/office/drawing/2014/main" id="{A34C61A0-3FB1-4145-A555-12AC7F4F8DBE}"/>
              </a:ext>
            </a:extLst>
          </p:cNvPr>
          <p:cNvSpPr>
            <a:spLocks noGrp="1"/>
          </p:cNvSpPr>
          <p:nvPr>
            <p:ph type="sldNum" sz="quarter" idx="12"/>
          </p:nvPr>
        </p:nvSpPr>
        <p:spPr/>
        <p:txBody>
          <a:bodyPr/>
          <a:lstStyle/>
          <a:p>
            <a:fld id="{12592391-BE28-40DC-B41F-F7B2CE4C2358}" type="slidenum">
              <a:rPr lang="en-US" smtClean="0"/>
              <a:t>25</a:t>
            </a:fld>
            <a:endParaRPr lang="en-US"/>
          </a:p>
        </p:txBody>
      </p:sp>
    </p:spTree>
    <p:extLst>
      <p:ext uri="{BB962C8B-B14F-4D97-AF65-F5344CB8AC3E}">
        <p14:creationId xmlns:p14="http://schemas.microsoft.com/office/powerpoint/2010/main" val="35220729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10600" cy="1252728"/>
          </a:xfrm>
        </p:spPr>
        <p:txBody>
          <a:bodyPr>
            <a:normAutofit fontScale="90000"/>
          </a:bodyPr>
          <a:lstStyle/>
          <a:p>
            <a:pPr lvl="0"/>
            <a:r>
              <a:rPr lang="en-US" b="1" dirty="0"/>
              <a:t>Extra Credit!</a:t>
            </a:r>
            <a:br>
              <a:rPr lang="en-US" b="1" dirty="0"/>
            </a:br>
            <a:r>
              <a:rPr lang="en-US" b="1" i="1" dirty="0"/>
              <a:t>“Make Plenty Copies of the Trust”</a:t>
            </a:r>
          </a:p>
        </p:txBody>
      </p:sp>
      <p:sp>
        <p:nvSpPr>
          <p:cNvPr id="3" name="Content Placeholder 2"/>
          <p:cNvSpPr>
            <a:spLocks noGrp="1"/>
          </p:cNvSpPr>
          <p:nvPr>
            <p:ph idx="1"/>
          </p:nvPr>
        </p:nvSpPr>
        <p:spPr>
          <a:xfrm>
            <a:off x="228600" y="1600200"/>
            <a:ext cx="8610600" cy="5029200"/>
          </a:xfrm>
        </p:spPr>
        <p:txBody>
          <a:bodyPr>
            <a:normAutofit fontScale="92500" lnSpcReduction="20000"/>
          </a:bodyPr>
          <a:lstStyle/>
          <a:p>
            <a:pPr algn="just">
              <a:buClr>
                <a:schemeClr val="accent6">
                  <a:lumMod val="50000"/>
                </a:schemeClr>
              </a:buClr>
            </a:pPr>
            <a:r>
              <a:rPr lang="en-US" sz="2000" b="1" u="sng" dirty="0"/>
              <a:t>The Excuse</a:t>
            </a:r>
            <a:r>
              <a:rPr lang="en-US" sz="2000" b="1" dirty="0"/>
              <a:t>: A Trust is confidential between the Settlor, Trustee, and current Beneficiary (so there are only a few copies)…</a:t>
            </a:r>
          </a:p>
          <a:p>
            <a:pPr algn="just">
              <a:buClr>
                <a:schemeClr val="accent6">
                  <a:lumMod val="50000"/>
                </a:schemeClr>
              </a:buClr>
            </a:pPr>
            <a:endParaRPr lang="en-US" sz="2000" b="1" dirty="0"/>
          </a:p>
          <a:p>
            <a:pPr algn="just">
              <a:buClr>
                <a:schemeClr val="accent6">
                  <a:lumMod val="50000"/>
                </a:schemeClr>
              </a:buClr>
            </a:pPr>
            <a:r>
              <a:rPr lang="en-US" sz="2000" b="1" u="sng" dirty="0"/>
              <a:t>The Dispute</a:t>
            </a:r>
            <a:r>
              <a:rPr lang="en-US" sz="2000" b="1" dirty="0"/>
              <a:t>: …then the Beneficiary says the Trustee isn’t distributing enough Trust assets…</a:t>
            </a:r>
          </a:p>
          <a:p>
            <a:pPr algn="just">
              <a:buClr>
                <a:schemeClr val="accent6">
                  <a:lumMod val="50000"/>
                </a:schemeClr>
              </a:buClr>
            </a:pPr>
            <a:endParaRPr lang="en-US" sz="2000" b="1" dirty="0"/>
          </a:p>
          <a:p>
            <a:pPr algn="just">
              <a:buClr>
                <a:schemeClr val="accent6">
                  <a:lumMod val="50000"/>
                </a:schemeClr>
              </a:buClr>
            </a:pPr>
            <a:r>
              <a:rPr lang="en-US" sz="2000" b="1" u="sng" dirty="0"/>
              <a:t>The Problem</a:t>
            </a:r>
            <a:r>
              <a:rPr lang="en-US" sz="2000" b="1" dirty="0"/>
              <a:t>: …but the Beneficiary did not receive a copy of the Trust, so you can’t review its terms…</a:t>
            </a:r>
          </a:p>
          <a:p>
            <a:pPr algn="just">
              <a:buClr>
                <a:schemeClr val="accent6">
                  <a:lumMod val="50000"/>
                </a:schemeClr>
              </a:buClr>
            </a:pPr>
            <a:endParaRPr lang="en-US" sz="2000" b="1" dirty="0"/>
          </a:p>
          <a:p>
            <a:pPr algn="just">
              <a:buClr>
                <a:schemeClr val="accent6">
                  <a:lumMod val="50000"/>
                </a:schemeClr>
              </a:buClr>
            </a:pPr>
            <a:r>
              <a:rPr lang="en-US" sz="2000" b="1" u="sng" dirty="0"/>
              <a:t>The Dead End</a:t>
            </a:r>
            <a:r>
              <a:rPr lang="en-US" sz="2000" b="1" dirty="0"/>
              <a:t>: …and the financial institution never received a copy of the Trust…</a:t>
            </a:r>
          </a:p>
          <a:p>
            <a:pPr algn="just">
              <a:buClr>
                <a:schemeClr val="accent6">
                  <a:lumMod val="50000"/>
                </a:schemeClr>
              </a:buClr>
            </a:pPr>
            <a:endParaRPr lang="en-US" sz="2000" b="1" dirty="0"/>
          </a:p>
          <a:p>
            <a:pPr algn="just">
              <a:buClr>
                <a:schemeClr val="accent6">
                  <a:lumMod val="50000"/>
                </a:schemeClr>
              </a:buClr>
            </a:pPr>
            <a:r>
              <a:rPr lang="en-US" sz="2000" b="1" u="sng" dirty="0"/>
              <a:t>The Waste</a:t>
            </a:r>
            <a:r>
              <a:rPr lang="en-US" sz="2000" b="1" dirty="0"/>
              <a:t>: …so you take the case, and no one wants to share a copy of the Trust, so you spend a lot of billable hours trying to procure the Trust, or the Beneficiary is actually not entitled to the amount of Trust assets he wanted in the first place.</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a:xfrm>
            <a:off x="8153400" y="6254658"/>
            <a:ext cx="565159" cy="365125"/>
          </a:xfrm>
        </p:spPr>
        <p:txBody>
          <a:bodyPr/>
          <a:lstStyle/>
          <a:p>
            <a:fld id="{12592391-BE28-40DC-B41F-F7B2CE4C2358}" type="slidenum">
              <a:rPr lang="en-US" smtClean="0"/>
              <a:t>26</a:t>
            </a:fld>
            <a:endParaRPr lang="en-US" dirty="0"/>
          </a:p>
        </p:txBody>
      </p:sp>
    </p:spTree>
    <p:extLst>
      <p:ext uri="{BB962C8B-B14F-4D97-AF65-F5344CB8AC3E}">
        <p14:creationId xmlns:p14="http://schemas.microsoft.com/office/powerpoint/2010/main" val="418717320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970450"/>
          </a:xfrm>
        </p:spPr>
        <p:txBody>
          <a:bodyPr>
            <a:normAutofit/>
          </a:bodyPr>
          <a:lstStyle/>
          <a:p>
            <a:pPr lvl="0">
              <a:lnSpc>
                <a:spcPct val="90000"/>
              </a:lnSpc>
            </a:pPr>
            <a:r>
              <a:rPr lang="en-US" sz="3100" b="1" u="sng"/>
              <a:t>IV. Trust Progression &amp; Timeframes / Temporal Periods</a:t>
            </a:r>
          </a:p>
        </p:txBody>
      </p:sp>
      <p:sp>
        <p:nvSpPr>
          <p:cNvPr id="3" name="Content Placeholder 2"/>
          <p:cNvSpPr>
            <a:spLocks noGrp="1"/>
          </p:cNvSpPr>
          <p:nvPr>
            <p:ph idx="1"/>
          </p:nvPr>
        </p:nvSpPr>
        <p:spPr>
          <a:xfrm>
            <a:off x="685346" y="1732449"/>
            <a:ext cx="4159704" cy="4058751"/>
          </a:xfrm>
        </p:spPr>
        <p:txBody>
          <a:bodyPr anchor="ctr">
            <a:normAutofit/>
          </a:bodyPr>
          <a:lstStyle/>
          <a:p>
            <a:pPr marL="514350" lvl="0" indent="-514350">
              <a:buClr>
                <a:schemeClr val="tx1"/>
              </a:buClr>
              <a:buAutoNum type="arabicPeriod"/>
            </a:pPr>
            <a:r>
              <a:rPr lang="en-US" b="1" dirty="0"/>
              <a:t>Creating &amp; Executing</a:t>
            </a:r>
          </a:p>
          <a:p>
            <a:pPr marL="514350" lvl="0" indent="-514350">
              <a:buClr>
                <a:schemeClr val="tx1"/>
              </a:buClr>
              <a:buAutoNum type="arabicPeriod"/>
            </a:pPr>
            <a:r>
              <a:rPr lang="en-US" b="1" dirty="0"/>
              <a:t>Funding</a:t>
            </a:r>
          </a:p>
          <a:p>
            <a:pPr marL="514350" lvl="0" indent="-514350">
              <a:buClr>
                <a:schemeClr val="tx1"/>
              </a:buClr>
              <a:buAutoNum type="arabicPeriod"/>
            </a:pPr>
            <a:r>
              <a:rPr lang="en-US" b="1" dirty="0"/>
              <a:t>Initial Beneficiaries</a:t>
            </a:r>
          </a:p>
          <a:p>
            <a:pPr marL="514350" lvl="0" indent="-514350">
              <a:buClr>
                <a:schemeClr val="tx1"/>
              </a:buClr>
              <a:buAutoNum type="arabicPeriod"/>
            </a:pPr>
            <a:r>
              <a:rPr lang="en-US" b="1" dirty="0"/>
              <a:t>Death &amp; Future Beneficiaries</a:t>
            </a:r>
          </a:p>
          <a:p>
            <a:pPr marL="514350" lvl="0" indent="-514350">
              <a:buClr>
                <a:schemeClr val="tx1"/>
              </a:buClr>
              <a:buAutoNum type="arabicPeriod"/>
            </a:pPr>
            <a:r>
              <a:rPr lang="en-US" b="1" dirty="0"/>
              <a:t>Final Distribution &amp; Dissolution</a:t>
            </a:r>
          </a:p>
          <a:p>
            <a:pPr marL="514350" lvl="0" indent="-514350">
              <a:buAutoNum type="arabicPeriod"/>
            </a:pPr>
            <a:endParaRPr lang="en-US" dirty="0"/>
          </a:p>
        </p:txBody>
      </p:sp>
      <p:pic>
        <p:nvPicPr>
          <p:cNvPr id="71" name="Picture 70">
            <a:extLst>
              <a:ext uri="{FF2B5EF4-FFF2-40B4-BE49-F238E27FC236}">
                <a16:creationId xmlns:a16="http://schemas.microsoft.com/office/drawing/2014/main" id="{717E16F5-97B7-4495-BD62-559E796C1E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5200650" y="1998132"/>
            <a:ext cx="3250224" cy="3521077"/>
          </a:xfrm>
          <a:prstGeom prst="rect">
            <a:avLst/>
          </a:prstGeom>
        </p:spPr>
      </p:pic>
      <p:pic>
        <p:nvPicPr>
          <p:cNvPr id="5122" name="Picture 2" descr="Image result for timeframes">
            <a:extLst>
              <a:ext uri="{FF2B5EF4-FFF2-40B4-BE49-F238E27FC236}">
                <a16:creationId xmlns:a16="http://schemas.microsoft.com/office/drawing/2014/main" id="{0782704C-9D72-4CAC-B65C-1670B2738B1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99920" y="2738040"/>
            <a:ext cx="3049098" cy="204756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1825738" y="6065837"/>
            <a:ext cx="5004649" cy="365125"/>
          </a:xfrm>
        </p:spPr>
        <p:txBody>
          <a:bodyPr>
            <a:normAutofit/>
          </a:bodyPr>
          <a:lstStyle/>
          <a:p>
            <a:pPr algn="ctr">
              <a:spcAft>
                <a:spcPts val="600"/>
              </a:spcAft>
            </a:pPr>
            <a:r>
              <a:rPr lang="en-US" dirty="0"/>
              <a:t>Lawline CLE: Trusts: Intermediate Estate Planning Issues </a:t>
            </a:r>
          </a:p>
        </p:txBody>
      </p:sp>
      <p:sp>
        <p:nvSpPr>
          <p:cNvPr id="5" name="Slide Number Placeholder 4"/>
          <p:cNvSpPr>
            <a:spLocks noGrp="1"/>
          </p:cNvSpPr>
          <p:nvPr>
            <p:ph type="sldNum" sz="quarter" idx="12"/>
          </p:nvPr>
        </p:nvSpPr>
        <p:spPr>
          <a:xfrm>
            <a:off x="7885508" y="5883275"/>
            <a:ext cx="565159" cy="365125"/>
          </a:xfrm>
        </p:spPr>
        <p:txBody>
          <a:bodyPr>
            <a:normAutofit/>
          </a:bodyPr>
          <a:lstStyle/>
          <a:p>
            <a:pPr>
              <a:spcAft>
                <a:spcPts val="600"/>
              </a:spcAft>
            </a:pPr>
            <a:fld id="{12592391-BE28-40DC-B41F-F7B2CE4C2358}" type="slidenum">
              <a:rPr lang="en-US" smtClean="0"/>
              <a:pPr>
                <a:spcAft>
                  <a:spcPts val="600"/>
                </a:spcAft>
              </a:pPr>
              <a:t>27</a:t>
            </a:fld>
            <a:endParaRPr lang="en-US"/>
          </a:p>
        </p:txBody>
      </p:sp>
    </p:spTree>
    <p:extLst>
      <p:ext uri="{BB962C8B-B14F-4D97-AF65-F5344CB8AC3E}">
        <p14:creationId xmlns:p14="http://schemas.microsoft.com/office/powerpoint/2010/main" val="456992209"/>
      </p:ext>
    </p:extLst>
  </p:cSld>
  <p:clrMapOvr>
    <a:masterClrMapping/>
  </p:clrMapOvr>
  <p:transition spd="slow">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65322" cy="970450"/>
          </a:xfrm>
        </p:spPr>
        <p:txBody>
          <a:bodyPr>
            <a:normAutofit/>
          </a:bodyPr>
          <a:lstStyle/>
          <a:p>
            <a:pPr lvl="0"/>
            <a:r>
              <a:rPr lang="en-US" b="1" dirty="0"/>
              <a:t>1. Creating &amp; Executing</a:t>
            </a:r>
          </a:p>
        </p:txBody>
      </p:sp>
      <p:sp>
        <p:nvSpPr>
          <p:cNvPr id="3" name="Content Placeholder 2"/>
          <p:cNvSpPr>
            <a:spLocks noGrp="1"/>
          </p:cNvSpPr>
          <p:nvPr>
            <p:ph idx="1"/>
          </p:nvPr>
        </p:nvSpPr>
        <p:spPr>
          <a:xfrm>
            <a:off x="228600" y="1408176"/>
            <a:ext cx="8709660" cy="5343143"/>
          </a:xfrm>
        </p:spPr>
        <p:txBody>
          <a:bodyPr>
            <a:normAutofit lnSpcReduction="10000"/>
          </a:bodyPr>
          <a:lstStyle/>
          <a:p>
            <a:pPr marL="457200" indent="-457200">
              <a:buClr>
                <a:schemeClr val="tx1"/>
              </a:buClr>
            </a:pPr>
            <a:r>
              <a:rPr lang="en-US" b="1" dirty="0"/>
              <a:t>Initial consultation(s)</a:t>
            </a:r>
          </a:p>
          <a:p>
            <a:pPr marL="749808" lvl="1" indent="-457200">
              <a:buClr>
                <a:schemeClr val="tx1"/>
              </a:buClr>
            </a:pPr>
            <a:r>
              <a:rPr lang="en-US" b="1" dirty="0"/>
              <a:t>Determine the client’s objectives</a:t>
            </a:r>
          </a:p>
          <a:p>
            <a:pPr marL="749808" lvl="1" indent="-457200">
              <a:buClr>
                <a:schemeClr val="tx1"/>
              </a:buClr>
            </a:pPr>
            <a:r>
              <a:rPr lang="en-US" b="1" dirty="0"/>
              <a:t>Review assets, unfavorable parties &amp; circumstances</a:t>
            </a:r>
          </a:p>
          <a:p>
            <a:pPr marL="292608" lvl="1" indent="0">
              <a:buClr>
                <a:schemeClr val="tx1"/>
              </a:buClr>
              <a:buNone/>
            </a:pPr>
            <a:endParaRPr lang="en-US" b="1" dirty="0"/>
          </a:p>
          <a:p>
            <a:pPr marL="457200" indent="-457200">
              <a:buClr>
                <a:schemeClr val="tx1"/>
              </a:buClr>
            </a:pPr>
            <a:r>
              <a:rPr lang="en-US" b="1" dirty="0"/>
              <a:t>Review drafts with client</a:t>
            </a:r>
          </a:p>
          <a:p>
            <a:pPr marL="0" indent="0">
              <a:buClr>
                <a:schemeClr val="tx1"/>
              </a:buClr>
              <a:buNone/>
            </a:pPr>
            <a:endParaRPr lang="en-US" b="1" dirty="0"/>
          </a:p>
          <a:p>
            <a:pPr marL="457200" indent="-457200">
              <a:buClr>
                <a:schemeClr val="tx1"/>
              </a:buClr>
            </a:pPr>
            <a:r>
              <a:rPr lang="en-US" b="1" dirty="0"/>
              <a:t>Settlor AND initial Trustee Execute the Trust</a:t>
            </a:r>
          </a:p>
          <a:p>
            <a:pPr marL="749808" lvl="1" indent="-457200">
              <a:buClr>
                <a:schemeClr val="tx1"/>
              </a:buClr>
            </a:pPr>
            <a:r>
              <a:rPr lang="en-US" b="1" dirty="0"/>
              <a:t>Does NOT need to be concurrently</a:t>
            </a:r>
          </a:p>
          <a:p>
            <a:pPr marL="749808" lvl="1" indent="-457200">
              <a:buClr>
                <a:schemeClr val="tx1"/>
              </a:buClr>
            </a:pPr>
            <a:r>
              <a:rPr lang="en-US" b="1" dirty="0"/>
              <a:t>Does NOT need to be witnessed</a:t>
            </a:r>
          </a:p>
          <a:p>
            <a:pPr marL="749808" lvl="1" indent="-457200">
              <a:buClr>
                <a:schemeClr val="tx1"/>
              </a:buClr>
            </a:pPr>
            <a:r>
              <a:rPr lang="en-US" b="1" dirty="0"/>
              <a:t>DOES need to be notarized</a:t>
            </a:r>
          </a:p>
          <a:p>
            <a:pPr marL="749808" lvl="1" indent="-457200">
              <a:buClr>
                <a:schemeClr val="tx1"/>
              </a:buClr>
            </a:pPr>
            <a:r>
              <a:rPr lang="en-US" b="1" dirty="0"/>
              <a:t>DOES require greater mental capacity than Will(s)</a:t>
            </a:r>
          </a:p>
          <a:p>
            <a:pPr marL="749808" lvl="1" indent="-457200">
              <a:buClr>
                <a:schemeClr val="tx1"/>
              </a:buClr>
            </a:pPr>
            <a:r>
              <a:rPr lang="en-US" b="1" dirty="0"/>
              <a:t>MAY be executed by a Power of Attorney</a:t>
            </a:r>
          </a:p>
          <a:p>
            <a:pPr marL="749808" lvl="1" indent="-457200">
              <a:buClr>
                <a:schemeClr val="tx1"/>
              </a:buClr>
            </a:pPr>
            <a:r>
              <a:rPr lang="en-US" b="1" dirty="0">
                <a:sym typeface="Wingdings" panose="05000000000000000000" pitchFamily="2" charset="2"/>
              </a:rPr>
              <a:t> You MAY want to also execute a Certification of Trust</a:t>
            </a:r>
            <a:endParaRPr lang="en-US" b="1" dirty="0"/>
          </a:p>
          <a:p>
            <a:pPr marL="118872" indent="0">
              <a:buClr>
                <a:schemeClr val="accent6">
                  <a:lumMod val="50000"/>
                </a:schemeClr>
              </a:buClr>
              <a:buNone/>
            </a:pPr>
            <a:endParaRPr lang="en-US" dirty="0"/>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28</a:t>
            </a:fld>
            <a:endParaRPr lang="en-US"/>
          </a:p>
        </p:txBody>
      </p:sp>
    </p:spTree>
    <p:extLst>
      <p:ext uri="{BB962C8B-B14F-4D97-AF65-F5344CB8AC3E}">
        <p14:creationId xmlns:p14="http://schemas.microsoft.com/office/powerpoint/2010/main" val="423746642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39" y="381000"/>
            <a:ext cx="7765322" cy="970450"/>
          </a:xfrm>
        </p:spPr>
        <p:txBody>
          <a:bodyPr>
            <a:normAutofit/>
          </a:bodyPr>
          <a:lstStyle/>
          <a:p>
            <a:pPr lvl="0"/>
            <a:r>
              <a:rPr lang="en-US" b="1" dirty="0"/>
              <a:t>2. Funding the Trust</a:t>
            </a:r>
          </a:p>
        </p:txBody>
      </p:sp>
      <p:sp>
        <p:nvSpPr>
          <p:cNvPr id="3" name="Content Placeholder 2"/>
          <p:cNvSpPr>
            <a:spLocks noGrp="1"/>
          </p:cNvSpPr>
          <p:nvPr>
            <p:ph idx="1"/>
          </p:nvPr>
        </p:nvSpPr>
        <p:spPr>
          <a:xfrm>
            <a:off x="457200" y="1600200"/>
            <a:ext cx="8229600" cy="5102352"/>
          </a:xfrm>
        </p:spPr>
        <p:txBody>
          <a:bodyPr>
            <a:normAutofit/>
          </a:bodyPr>
          <a:lstStyle/>
          <a:p>
            <a:pPr>
              <a:buClr>
                <a:schemeClr val="accent6">
                  <a:lumMod val="50000"/>
                </a:schemeClr>
              </a:buClr>
            </a:pPr>
            <a:r>
              <a:rPr lang="en-US" b="1" dirty="0"/>
              <a:t>MUST fund the Trust at some point</a:t>
            </a:r>
          </a:p>
          <a:p>
            <a:pPr marL="118872" indent="0">
              <a:buClr>
                <a:schemeClr val="accent6">
                  <a:lumMod val="50000"/>
                </a:schemeClr>
              </a:buClr>
              <a:buNone/>
            </a:pPr>
            <a:endParaRPr lang="en-US" b="1" dirty="0"/>
          </a:p>
          <a:p>
            <a:pPr>
              <a:buClr>
                <a:schemeClr val="accent6">
                  <a:lumMod val="50000"/>
                </a:schemeClr>
              </a:buClr>
            </a:pPr>
            <a:r>
              <a:rPr lang="en-US" b="1" u="sng" dirty="0"/>
              <a:t>Current Assets (examples):</a:t>
            </a:r>
          </a:p>
          <a:p>
            <a:pPr lvl="1">
              <a:buClr>
                <a:schemeClr val="accent6">
                  <a:lumMod val="50000"/>
                </a:schemeClr>
              </a:buClr>
            </a:pPr>
            <a:r>
              <a:rPr lang="en-US" b="1" dirty="0"/>
              <a:t>Bank &amp; Brokerage accounts</a:t>
            </a:r>
          </a:p>
          <a:p>
            <a:pPr lvl="1">
              <a:buClr>
                <a:schemeClr val="accent6">
                  <a:lumMod val="50000"/>
                </a:schemeClr>
              </a:buClr>
            </a:pPr>
            <a:r>
              <a:rPr lang="en-US" b="1" dirty="0"/>
              <a:t>Deed changes</a:t>
            </a:r>
          </a:p>
          <a:p>
            <a:pPr lvl="1">
              <a:buClr>
                <a:schemeClr val="accent6">
                  <a:lumMod val="50000"/>
                </a:schemeClr>
              </a:buClr>
            </a:pPr>
            <a:r>
              <a:rPr lang="en-US" b="1" dirty="0"/>
              <a:t>LLC “Assignments” and Corporation stock certs</a:t>
            </a:r>
          </a:p>
          <a:p>
            <a:pPr marL="457200" lvl="1" indent="0">
              <a:buClr>
                <a:schemeClr val="accent6">
                  <a:lumMod val="50000"/>
                </a:schemeClr>
              </a:buClr>
              <a:buNone/>
            </a:pPr>
            <a:endParaRPr lang="en-US" b="1" dirty="0"/>
          </a:p>
          <a:p>
            <a:pPr>
              <a:buClr>
                <a:schemeClr val="accent6">
                  <a:lumMod val="50000"/>
                </a:schemeClr>
              </a:buClr>
            </a:pPr>
            <a:r>
              <a:rPr lang="en-US" b="1" u="sng" dirty="0"/>
              <a:t>Future Assets (examples):</a:t>
            </a:r>
          </a:p>
          <a:p>
            <a:pPr lvl="1">
              <a:buClr>
                <a:schemeClr val="accent6">
                  <a:lumMod val="50000"/>
                </a:schemeClr>
              </a:buClr>
            </a:pPr>
            <a:r>
              <a:rPr lang="en-US" b="1" dirty="0"/>
              <a:t>Life Insurance</a:t>
            </a:r>
          </a:p>
          <a:p>
            <a:pPr lvl="1">
              <a:buClr>
                <a:schemeClr val="accent6">
                  <a:lumMod val="50000"/>
                </a:schemeClr>
              </a:buClr>
            </a:pPr>
            <a:r>
              <a:rPr lang="en-US" b="1" dirty="0"/>
              <a:t>Retirement Plans</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29</a:t>
            </a:fld>
            <a:endParaRPr lang="en-US"/>
          </a:p>
        </p:txBody>
      </p:sp>
    </p:spTree>
    <p:extLst>
      <p:ext uri="{BB962C8B-B14F-4D97-AF65-F5344CB8AC3E}">
        <p14:creationId xmlns:p14="http://schemas.microsoft.com/office/powerpoint/2010/main" val="121388904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F362-780B-4356-9066-8B3FAEF7828C}"/>
              </a:ext>
            </a:extLst>
          </p:cNvPr>
          <p:cNvSpPr>
            <a:spLocks noGrp="1"/>
          </p:cNvSpPr>
          <p:nvPr>
            <p:ph type="title"/>
          </p:nvPr>
        </p:nvSpPr>
        <p:spPr>
          <a:xfrm>
            <a:off x="577049" y="304800"/>
            <a:ext cx="7841068" cy="1169083"/>
          </a:xfrm>
        </p:spPr>
        <p:txBody>
          <a:bodyPr>
            <a:normAutofit fontScale="90000"/>
          </a:bodyPr>
          <a:lstStyle/>
          <a:p>
            <a:r>
              <a:rPr lang="en-US" b="1" dirty="0"/>
              <a:t>What We Are Talking About Today?</a:t>
            </a:r>
          </a:p>
        </p:txBody>
      </p:sp>
      <p:sp>
        <p:nvSpPr>
          <p:cNvPr id="3" name="Content Placeholder 2">
            <a:extLst>
              <a:ext uri="{FF2B5EF4-FFF2-40B4-BE49-F238E27FC236}">
                <a16:creationId xmlns:a16="http://schemas.microsoft.com/office/drawing/2014/main" id="{D610C48F-8AFC-45AC-B728-ED2893FBFAD7}"/>
              </a:ext>
            </a:extLst>
          </p:cNvPr>
          <p:cNvSpPr>
            <a:spLocks noGrp="1"/>
          </p:cNvSpPr>
          <p:nvPr>
            <p:ph idx="1"/>
          </p:nvPr>
        </p:nvSpPr>
        <p:spPr>
          <a:xfrm>
            <a:off x="228600" y="1524000"/>
            <a:ext cx="8610600" cy="4923033"/>
          </a:xfrm>
        </p:spPr>
        <p:txBody>
          <a:bodyPr>
            <a:normAutofit/>
          </a:bodyPr>
          <a:lstStyle/>
          <a:p>
            <a:pPr marL="118872" indent="0" algn="ctr">
              <a:buNone/>
            </a:pPr>
            <a:r>
              <a:rPr lang="en-US" sz="3900" b="1" u="sng" dirty="0"/>
              <a:t>It’s All About Trust(s)!</a:t>
            </a:r>
          </a:p>
          <a:p>
            <a:pPr marL="118872" indent="0">
              <a:buNone/>
            </a:pPr>
            <a:r>
              <a:rPr lang="en-US" dirty="0"/>
              <a:t>I. Differences Between Probate and Trust Administration</a:t>
            </a:r>
          </a:p>
          <a:p>
            <a:pPr marL="118872" indent="0">
              <a:buNone/>
            </a:pPr>
            <a:r>
              <a:rPr lang="en-US" dirty="0"/>
              <a:t>II. Why Trusts Instead of other Operation of Law Transfers?</a:t>
            </a:r>
          </a:p>
          <a:p>
            <a:pPr marL="118872" indent="0">
              <a:buNone/>
            </a:pPr>
            <a:r>
              <a:rPr lang="en-US" dirty="0"/>
              <a:t>III. Parties to Trusts</a:t>
            </a:r>
          </a:p>
          <a:p>
            <a:pPr marL="118872" indent="0">
              <a:buNone/>
            </a:pPr>
            <a:r>
              <a:rPr lang="en-US" dirty="0"/>
              <a:t>IV. Timeframes</a:t>
            </a:r>
          </a:p>
          <a:p>
            <a:pPr marL="118872" indent="0">
              <a:buNone/>
            </a:pPr>
            <a:r>
              <a:rPr lang="en-US" dirty="0"/>
              <a:t>V. Control from the Grave</a:t>
            </a:r>
          </a:p>
          <a:p>
            <a:pPr marL="118872" indent="0">
              <a:buNone/>
            </a:pPr>
            <a:r>
              <a:rPr lang="en-US" dirty="0"/>
              <a:t>VI. Types of Trusts</a:t>
            </a:r>
          </a:p>
          <a:p>
            <a:pPr marL="118872" indent="0">
              <a:buNone/>
            </a:pPr>
            <a:r>
              <a:rPr lang="en-US" dirty="0"/>
              <a:t>VII. Funding Trusts</a:t>
            </a:r>
          </a:p>
          <a:p>
            <a:pPr marL="118872" indent="0">
              <a:buNone/>
            </a:pPr>
            <a:r>
              <a:rPr lang="en-US" dirty="0"/>
              <a:t>VIII. Handling Beneficiary Designation Forms</a:t>
            </a:r>
          </a:p>
          <a:p>
            <a:pPr marL="118872" indent="0">
              <a:buNone/>
            </a:pPr>
            <a:r>
              <a:rPr lang="en-US" dirty="0"/>
              <a:t>IX. Times to Use Trusts</a:t>
            </a:r>
          </a:p>
        </p:txBody>
      </p:sp>
      <p:sp>
        <p:nvSpPr>
          <p:cNvPr id="4" name="Footer Placeholder 3">
            <a:extLst>
              <a:ext uri="{FF2B5EF4-FFF2-40B4-BE49-F238E27FC236}">
                <a16:creationId xmlns:a16="http://schemas.microsoft.com/office/drawing/2014/main" id="{82B321E2-B7A5-4271-97B1-ABB69C67CA98}"/>
              </a:ext>
            </a:extLst>
          </p:cNvPr>
          <p:cNvSpPr>
            <a:spLocks noGrp="1"/>
          </p:cNvSpPr>
          <p:nvPr>
            <p:ph type="ftr" sz="quarter" idx="11"/>
          </p:nvPr>
        </p:nvSpPr>
        <p:spPr>
          <a:xfrm>
            <a:off x="2031575" y="6324600"/>
            <a:ext cx="5004649" cy="365125"/>
          </a:xfrm>
        </p:spPr>
        <p:txBody>
          <a:bodyPr/>
          <a:lstStyle/>
          <a:p>
            <a:pPr algn="ctr"/>
            <a:r>
              <a:rPr lang="en-US" dirty="0"/>
              <a:t>Lawline CLE: Trusts: Intermediate Estate Planning Issues </a:t>
            </a:r>
          </a:p>
        </p:txBody>
      </p:sp>
      <p:sp>
        <p:nvSpPr>
          <p:cNvPr id="5" name="Slide Number Placeholder 4">
            <a:extLst>
              <a:ext uri="{FF2B5EF4-FFF2-40B4-BE49-F238E27FC236}">
                <a16:creationId xmlns:a16="http://schemas.microsoft.com/office/drawing/2014/main" id="{F2B353C6-F40C-493B-8698-CE1EA9E0B6E7}"/>
              </a:ext>
            </a:extLst>
          </p:cNvPr>
          <p:cNvSpPr>
            <a:spLocks noGrp="1"/>
          </p:cNvSpPr>
          <p:nvPr>
            <p:ph type="sldNum" sz="quarter" idx="12"/>
          </p:nvPr>
        </p:nvSpPr>
        <p:spPr/>
        <p:txBody>
          <a:bodyPr/>
          <a:lstStyle/>
          <a:p>
            <a:fld id="{12592391-BE28-40DC-B41F-F7B2CE4C2358}" type="slidenum">
              <a:rPr lang="en-US" smtClean="0"/>
              <a:t>3</a:t>
            </a:fld>
            <a:endParaRPr lang="en-US"/>
          </a:p>
        </p:txBody>
      </p:sp>
    </p:spTree>
    <p:extLst>
      <p:ext uri="{BB962C8B-B14F-4D97-AF65-F5344CB8AC3E}">
        <p14:creationId xmlns:p14="http://schemas.microsoft.com/office/powerpoint/2010/main" val="24087488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970450"/>
          </a:xfrm>
        </p:spPr>
        <p:txBody>
          <a:bodyPr>
            <a:normAutofit/>
          </a:bodyPr>
          <a:lstStyle/>
          <a:p>
            <a:pPr lvl="0"/>
            <a:r>
              <a:rPr lang="en-US"/>
              <a:t>3. Initial Beneficiaries</a:t>
            </a:r>
            <a:endParaRPr lang="en-US" dirty="0"/>
          </a:p>
        </p:txBody>
      </p:sp>
      <p:sp>
        <p:nvSpPr>
          <p:cNvPr id="3" name="Content Placeholder 2"/>
          <p:cNvSpPr>
            <a:spLocks noGrp="1"/>
          </p:cNvSpPr>
          <p:nvPr>
            <p:ph idx="1"/>
          </p:nvPr>
        </p:nvSpPr>
        <p:spPr>
          <a:xfrm>
            <a:off x="685346" y="1732449"/>
            <a:ext cx="4159704" cy="4058751"/>
          </a:xfrm>
        </p:spPr>
        <p:txBody>
          <a:bodyPr anchor="ctr">
            <a:normAutofit/>
          </a:bodyPr>
          <a:lstStyle/>
          <a:p>
            <a:pPr>
              <a:lnSpc>
                <a:spcPct val="90000"/>
              </a:lnSpc>
              <a:buClr>
                <a:schemeClr val="accent6">
                  <a:lumMod val="50000"/>
                </a:schemeClr>
              </a:buClr>
            </a:pPr>
            <a:r>
              <a:rPr lang="en-US" b="1" u="sng" dirty="0"/>
              <a:t>Revocable Trusts</a:t>
            </a:r>
            <a:r>
              <a:rPr lang="en-US" b="1" dirty="0"/>
              <a:t>: Settlor (&amp; spouse sometimes)</a:t>
            </a:r>
          </a:p>
          <a:p>
            <a:pPr marL="118872" indent="0">
              <a:lnSpc>
                <a:spcPct val="90000"/>
              </a:lnSpc>
              <a:buClr>
                <a:schemeClr val="accent6">
                  <a:lumMod val="50000"/>
                </a:schemeClr>
              </a:buClr>
              <a:buNone/>
            </a:pPr>
            <a:endParaRPr lang="en-US" b="1" dirty="0"/>
          </a:p>
          <a:p>
            <a:pPr>
              <a:lnSpc>
                <a:spcPct val="90000"/>
              </a:lnSpc>
              <a:buClr>
                <a:schemeClr val="accent6">
                  <a:lumMod val="50000"/>
                </a:schemeClr>
              </a:buClr>
            </a:pPr>
            <a:r>
              <a:rPr lang="en-US" b="1" u="sng" dirty="0"/>
              <a:t>Irrevocable Trusts</a:t>
            </a:r>
            <a:r>
              <a:rPr lang="en-US" b="1" dirty="0"/>
              <a:t>:</a:t>
            </a:r>
          </a:p>
          <a:p>
            <a:pPr lvl="1">
              <a:lnSpc>
                <a:spcPct val="90000"/>
              </a:lnSpc>
              <a:buClr>
                <a:schemeClr val="accent6">
                  <a:lumMod val="50000"/>
                </a:schemeClr>
              </a:buClr>
            </a:pPr>
            <a:r>
              <a:rPr lang="en-US" b="1" dirty="0"/>
              <a:t>ILITs: the children</a:t>
            </a:r>
          </a:p>
          <a:p>
            <a:pPr lvl="1">
              <a:lnSpc>
                <a:spcPct val="90000"/>
              </a:lnSpc>
              <a:buClr>
                <a:schemeClr val="accent6">
                  <a:lumMod val="50000"/>
                </a:schemeClr>
              </a:buClr>
            </a:pPr>
            <a:r>
              <a:rPr lang="en-US" b="1" dirty="0"/>
              <a:t>Charitable “Leads” trusts: the charity</a:t>
            </a:r>
          </a:p>
          <a:p>
            <a:pPr lvl="1">
              <a:lnSpc>
                <a:spcPct val="90000"/>
              </a:lnSpc>
              <a:buClr>
                <a:schemeClr val="accent6">
                  <a:lumMod val="50000"/>
                </a:schemeClr>
              </a:buClr>
            </a:pPr>
            <a:r>
              <a:rPr lang="en-US" b="1" dirty="0"/>
              <a:t>Charitable “Remainder” trusts: the human beneficiary</a:t>
            </a:r>
          </a:p>
          <a:p>
            <a:pPr lvl="1">
              <a:lnSpc>
                <a:spcPct val="90000"/>
              </a:lnSpc>
              <a:buClr>
                <a:schemeClr val="accent6">
                  <a:lumMod val="50000"/>
                </a:schemeClr>
              </a:buClr>
            </a:pPr>
            <a:r>
              <a:rPr lang="en-US" b="1" dirty="0"/>
              <a:t>Grantor “Retained” trusts: the Settlor / Grantor</a:t>
            </a:r>
          </a:p>
          <a:p>
            <a:pPr lvl="1">
              <a:lnSpc>
                <a:spcPct val="90000"/>
              </a:lnSpc>
              <a:buClr>
                <a:schemeClr val="accent6">
                  <a:lumMod val="50000"/>
                </a:schemeClr>
              </a:buClr>
            </a:pPr>
            <a:endParaRPr lang="en-US" dirty="0"/>
          </a:p>
          <a:p>
            <a:pPr marL="118872" indent="0">
              <a:lnSpc>
                <a:spcPct val="90000"/>
              </a:lnSpc>
              <a:buClr>
                <a:schemeClr val="accent6">
                  <a:lumMod val="50000"/>
                </a:schemeClr>
              </a:buClr>
              <a:buNone/>
            </a:pPr>
            <a:endParaRPr lang="en-US" dirty="0"/>
          </a:p>
        </p:txBody>
      </p:sp>
      <p:pic>
        <p:nvPicPr>
          <p:cNvPr id="6148" name="Picture 70">
            <a:extLst>
              <a:ext uri="{FF2B5EF4-FFF2-40B4-BE49-F238E27FC236}">
                <a16:creationId xmlns:a16="http://schemas.microsoft.com/office/drawing/2014/main" id="{717E16F5-97B7-4495-BD62-559E796C1E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5200650" y="1998132"/>
            <a:ext cx="3250224" cy="3521077"/>
          </a:xfrm>
          <a:prstGeom prst="rect">
            <a:avLst/>
          </a:prstGeom>
        </p:spPr>
      </p:pic>
      <p:pic>
        <p:nvPicPr>
          <p:cNvPr id="6146" name="Picture 2" descr="Image result for beneficiaries">
            <a:extLst>
              <a:ext uri="{FF2B5EF4-FFF2-40B4-BE49-F238E27FC236}">
                <a16:creationId xmlns:a16="http://schemas.microsoft.com/office/drawing/2014/main" id="{E6F91D7B-6CC5-4F6A-8DBC-CF28DF1532E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99920" y="2584036"/>
            <a:ext cx="3049098" cy="235557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1905000" y="6011979"/>
            <a:ext cx="5004649" cy="365125"/>
          </a:xfrm>
        </p:spPr>
        <p:txBody>
          <a:bodyPr>
            <a:normAutofit/>
          </a:bodyPr>
          <a:lstStyle/>
          <a:p>
            <a:pPr algn="ctr">
              <a:spcAft>
                <a:spcPts val="600"/>
              </a:spcAft>
            </a:pPr>
            <a:r>
              <a:rPr lang="en-US" dirty="0" err="1"/>
              <a:t>Lawline</a:t>
            </a:r>
            <a:r>
              <a:rPr lang="en-US" dirty="0"/>
              <a:t> CLE: Trusts: Intermediate Estate Planning Issues </a:t>
            </a:r>
          </a:p>
        </p:txBody>
      </p:sp>
      <p:sp>
        <p:nvSpPr>
          <p:cNvPr id="5" name="Slide Number Placeholder 4"/>
          <p:cNvSpPr>
            <a:spLocks noGrp="1"/>
          </p:cNvSpPr>
          <p:nvPr>
            <p:ph type="sldNum" sz="quarter" idx="12"/>
          </p:nvPr>
        </p:nvSpPr>
        <p:spPr>
          <a:xfrm>
            <a:off x="7885508" y="5883275"/>
            <a:ext cx="565159" cy="365125"/>
          </a:xfrm>
        </p:spPr>
        <p:txBody>
          <a:bodyPr>
            <a:normAutofit/>
          </a:bodyPr>
          <a:lstStyle/>
          <a:p>
            <a:pPr>
              <a:spcAft>
                <a:spcPts val="600"/>
              </a:spcAft>
            </a:pPr>
            <a:fld id="{12592391-BE28-40DC-B41F-F7B2CE4C2358}" type="slidenum">
              <a:rPr lang="en-US" smtClean="0"/>
              <a:pPr>
                <a:spcAft>
                  <a:spcPts val="600"/>
                </a:spcAft>
              </a:pPr>
              <a:t>30</a:t>
            </a:fld>
            <a:endParaRPr lang="en-US"/>
          </a:p>
        </p:txBody>
      </p:sp>
    </p:spTree>
    <p:extLst>
      <p:ext uri="{BB962C8B-B14F-4D97-AF65-F5344CB8AC3E}">
        <p14:creationId xmlns:p14="http://schemas.microsoft.com/office/powerpoint/2010/main" val="260124895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4. Future Beneficiaries</a:t>
            </a:r>
          </a:p>
        </p:txBody>
      </p:sp>
      <p:sp>
        <p:nvSpPr>
          <p:cNvPr id="3" name="Content Placeholder 2"/>
          <p:cNvSpPr>
            <a:spLocks noGrp="1"/>
          </p:cNvSpPr>
          <p:nvPr>
            <p:ph idx="1"/>
          </p:nvPr>
        </p:nvSpPr>
        <p:spPr>
          <a:xfrm>
            <a:off x="304800" y="1600200"/>
            <a:ext cx="8382000" cy="4724400"/>
          </a:xfrm>
        </p:spPr>
        <p:txBody>
          <a:bodyPr>
            <a:normAutofit/>
          </a:bodyPr>
          <a:lstStyle/>
          <a:p>
            <a:pPr marL="118872" indent="0">
              <a:buClr>
                <a:schemeClr val="accent6">
                  <a:lumMod val="50000"/>
                </a:schemeClr>
              </a:buClr>
              <a:buNone/>
            </a:pPr>
            <a:r>
              <a:rPr lang="en-US" b="1" i="1" dirty="0"/>
              <a:t>This takes place once the initial beneficiary dies</a:t>
            </a:r>
          </a:p>
          <a:p>
            <a:pPr marL="118872" indent="0">
              <a:buClr>
                <a:schemeClr val="accent6">
                  <a:lumMod val="50000"/>
                </a:schemeClr>
              </a:buClr>
              <a:buNone/>
            </a:pPr>
            <a:endParaRPr lang="en-US" b="1" i="1" dirty="0"/>
          </a:p>
          <a:p>
            <a:pPr>
              <a:buClr>
                <a:schemeClr val="accent6">
                  <a:lumMod val="50000"/>
                </a:schemeClr>
              </a:buClr>
            </a:pPr>
            <a:r>
              <a:rPr lang="en-US" b="1" u="sng" dirty="0"/>
              <a:t>Revocable Trusts</a:t>
            </a:r>
            <a:r>
              <a:rPr lang="en-US" b="1" dirty="0"/>
              <a:t>: the spouse, descendants, or charity</a:t>
            </a:r>
          </a:p>
          <a:p>
            <a:pPr marL="118872" indent="0">
              <a:buClr>
                <a:schemeClr val="accent6">
                  <a:lumMod val="50000"/>
                </a:schemeClr>
              </a:buClr>
              <a:buNone/>
            </a:pPr>
            <a:endParaRPr lang="en-US" b="1" dirty="0"/>
          </a:p>
          <a:p>
            <a:pPr>
              <a:buClr>
                <a:schemeClr val="accent6">
                  <a:lumMod val="50000"/>
                </a:schemeClr>
              </a:buClr>
            </a:pPr>
            <a:r>
              <a:rPr lang="en-US" b="1" u="sng" dirty="0"/>
              <a:t>Irrevocable Trusts</a:t>
            </a:r>
            <a:r>
              <a:rPr lang="en-US" b="1" dirty="0"/>
              <a:t>:</a:t>
            </a:r>
          </a:p>
          <a:p>
            <a:pPr lvl="1">
              <a:buClr>
                <a:schemeClr val="accent6">
                  <a:lumMod val="50000"/>
                </a:schemeClr>
              </a:buClr>
            </a:pPr>
            <a:r>
              <a:rPr lang="en-US" b="1" dirty="0"/>
              <a:t>ILITs: the children</a:t>
            </a:r>
          </a:p>
          <a:p>
            <a:pPr lvl="1">
              <a:buClr>
                <a:schemeClr val="accent6">
                  <a:lumMod val="50000"/>
                </a:schemeClr>
              </a:buClr>
            </a:pPr>
            <a:r>
              <a:rPr lang="en-US" b="1" dirty="0"/>
              <a:t>Charitable “Leads” trusts: the human beneficiary</a:t>
            </a:r>
          </a:p>
          <a:p>
            <a:pPr lvl="1">
              <a:buClr>
                <a:schemeClr val="accent6">
                  <a:lumMod val="50000"/>
                </a:schemeClr>
              </a:buClr>
            </a:pPr>
            <a:r>
              <a:rPr lang="en-US" b="1" dirty="0"/>
              <a:t>Charitable “Remainder” trusts: the charity</a:t>
            </a:r>
          </a:p>
          <a:p>
            <a:pPr lvl="1">
              <a:buClr>
                <a:schemeClr val="accent6">
                  <a:lumMod val="50000"/>
                </a:schemeClr>
              </a:buClr>
            </a:pPr>
            <a:r>
              <a:rPr lang="en-US" b="1" dirty="0"/>
              <a:t>Grantor “Retained” trusts: the human beneficiary</a:t>
            </a:r>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31</a:t>
            </a:fld>
            <a:endParaRPr lang="en-US"/>
          </a:p>
        </p:txBody>
      </p:sp>
    </p:spTree>
    <p:extLst>
      <p:ext uri="{BB962C8B-B14F-4D97-AF65-F5344CB8AC3E}">
        <p14:creationId xmlns:p14="http://schemas.microsoft.com/office/powerpoint/2010/main" val="426417778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5448"/>
            <a:ext cx="8153400" cy="1252728"/>
          </a:xfrm>
        </p:spPr>
        <p:txBody>
          <a:bodyPr>
            <a:normAutofit fontScale="90000"/>
          </a:bodyPr>
          <a:lstStyle/>
          <a:p>
            <a:pPr lvl="0"/>
            <a:r>
              <a:rPr lang="en-US" b="1" dirty="0"/>
              <a:t>5. Ultimate Distribution &amp; Dissolution</a:t>
            </a:r>
          </a:p>
        </p:txBody>
      </p:sp>
      <p:sp>
        <p:nvSpPr>
          <p:cNvPr id="3" name="Content Placeholder 2"/>
          <p:cNvSpPr>
            <a:spLocks noGrp="1"/>
          </p:cNvSpPr>
          <p:nvPr>
            <p:ph idx="1"/>
          </p:nvPr>
        </p:nvSpPr>
        <p:spPr>
          <a:xfrm>
            <a:off x="457200" y="1600200"/>
            <a:ext cx="8229600" cy="4724400"/>
          </a:xfrm>
        </p:spPr>
        <p:txBody>
          <a:bodyPr>
            <a:normAutofit/>
          </a:bodyPr>
          <a:lstStyle/>
          <a:p>
            <a:pPr>
              <a:buClr>
                <a:schemeClr val="accent6">
                  <a:lumMod val="50000"/>
                </a:schemeClr>
              </a:buClr>
            </a:pPr>
            <a:r>
              <a:rPr lang="en-US" b="1" dirty="0"/>
              <a:t>At some point, all remaining trust assets must be distributed</a:t>
            </a:r>
          </a:p>
          <a:p>
            <a:pPr>
              <a:buClr>
                <a:schemeClr val="accent6">
                  <a:lumMod val="50000"/>
                </a:schemeClr>
              </a:buClr>
            </a:pPr>
            <a:r>
              <a:rPr lang="en-US" b="1" dirty="0"/>
              <a:t>A “Final Accounting” should be given to the beneficiary(</a:t>
            </a:r>
            <a:r>
              <a:rPr lang="en-US" b="1" dirty="0" err="1"/>
              <a:t>ies</a:t>
            </a:r>
            <a:r>
              <a:rPr lang="en-US" b="1" dirty="0"/>
              <a:t>)</a:t>
            </a:r>
          </a:p>
          <a:p>
            <a:pPr lvl="1">
              <a:buClr>
                <a:schemeClr val="accent6">
                  <a:lumMod val="50000"/>
                </a:schemeClr>
              </a:buClr>
            </a:pPr>
            <a:r>
              <a:rPr lang="en-US" b="1" dirty="0"/>
              <a:t>Does not need to be in judicial format</a:t>
            </a:r>
          </a:p>
          <a:p>
            <a:pPr lvl="1">
              <a:buClr>
                <a:schemeClr val="accent6">
                  <a:lumMod val="50000"/>
                </a:schemeClr>
              </a:buClr>
            </a:pPr>
            <a:r>
              <a:rPr lang="en-US" b="1" dirty="0"/>
              <a:t>If a dispute arises, there may need to be a judicial accounting</a:t>
            </a:r>
          </a:p>
          <a:p>
            <a:pPr>
              <a:buClr>
                <a:schemeClr val="accent6">
                  <a:lumMod val="50000"/>
                </a:schemeClr>
              </a:buClr>
            </a:pPr>
            <a:r>
              <a:rPr lang="en-US" b="1" dirty="0"/>
              <a:t>A “Final Release” should be signed by the beneficiary(</a:t>
            </a:r>
            <a:r>
              <a:rPr lang="en-US" b="1" dirty="0" err="1"/>
              <a:t>ies</a:t>
            </a:r>
            <a:r>
              <a:rPr lang="en-US" b="1" dirty="0"/>
              <a:t>)</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32</a:t>
            </a:fld>
            <a:endParaRPr lang="en-US"/>
          </a:p>
        </p:txBody>
      </p:sp>
    </p:spTree>
    <p:extLst>
      <p:ext uri="{BB962C8B-B14F-4D97-AF65-F5344CB8AC3E}">
        <p14:creationId xmlns:p14="http://schemas.microsoft.com/office/powerpoint/2010/main" val="414542521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u="sng" dirty="0"/>
              <a:t>V. Control from the Grave</a:t>
            </a:r>
          </a:p>
        </p:txBody>
      </p:sp>
      <p:sp>
        <p:nvSpPr>
          <p:cNvPr id="3" name="Content Placeholder 2"/>
          <p:cNvSpPr>
            <a:spLocks noGrp="1"/>
          </p:cNvSpPr>
          <p:nvPr>
            <p:ph idx="1"/>
          </p:nvPr>
        </p:nvSpPr>
        <p:spPr>
          <a:xfrm>
            <a:off x="457200" y="1600200"/>
            <a:ext cx="8382000" cy="4724400"/>
          </a:xfrm>
        </p:spPr>
        <p:txBody>
          <a:bodyPr>
            <a:normAutofit/>
          </a:bodyPr>
          <a:lstStyle/>
          <a:p>
            <a:pPr marL="0" lvl="0" indent="0">
              <a:buNone/>
            </a:pPr>
            <a:r>
              <a:rPr lang="en-US" b="1" u="sng" dirty="0"/>
              <a:t>Problem:</a:t>
            </a:r>
            <a:r>
              <a:rPr lang="en-US" b="1" dirty="0"/>
              <a:t> </a:t>
            </a:r>
            <a:r>
              <a:rPr lang="en-US" b="1" i="1" dirty="0"/>
              <a:t>I am worried by child / family member / spouse / friend may not be responsible with his money</a:t>
            </a:r>
          </a:p>
          <a:p>
            <a:pPr marL="0" lvl="0" indent="0">
              <a:buNone/>
            </a:pPr>
            <a:endParaRPr lang="en-US" sz="2700" b="1" i="1" dirty="0"/>
          </a:p>
          <a:p>
            <a:pPr>
              <a:buClr>
                <a:schemeClr val="accent6">
                  <a:lumMod val="50000"/>
                </a:schemeClr>
              </a:buClr>
            </a:pPr>
            <a:r>
              <a:rPr lang="en-US" sz="2700" b="1" dirty="0"/>
              <a:t>Trust’s allow you to “control” and “protect” your assets after your passing</a:t>
            </a:r>
          </a:p>
          <a:p>
            <a:pPr lvl="1">
              <a:buClr>
                <a:schemeClr val="tx1"/>
              </a:buClr>
            </a:pPr>
            <a:r>
              <a:rPr lang="en-US" sz="2700" b="1" dirty="0"/>
              <a:t>Estate Tax Control: Can help establish “Credit Shelter Trusts”</a:t>
            </a:r>
          </a:p>
          <a:p>
            <a:pPr lvl="1">
              <a:buClr>
                <a:schemeClr val="tx1"/>
              </a:buClr>
            </a:pPr>
            <a:r>
              <a:rPr lang="en-US" sz="2700" b="1" dirty="0"/>
              <a:t>Beneficiary Protection from age &amp; guardianships</a:t>
            </a:r>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33</a:t>
            </a:fld>
            <a:endParaRPr lang="en-US"/>
          </a:p>
        </p:txBody>
      </p:sp>
    </p:spTree>
    <p:extLst>
      <p:ext uri="{BB962C8B-B14F-4D97-AF65-F5344CB8AC3E}">
        <p14:creationId xmlns:p14="http://schemas.microsoft.com/office/powerpoint/2010/main" val="373924067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Prior to a Beneficiary’s Adulthood</a:t>
            </a:r>
          </a:p>
        </p:txBody>
      </p:sp>
      <p:sp>
        <p:nvSpPr>
          <p:cNvPr id="3" name="Content Placeholder 2"/>
          <p:cNvSpPr>
            <a:spLocks noGrp="1"/>
          </p:cNvSpPr>
          <p:nvPr>
            <p:ph idx="1"/>
          </p:nvPr>
        </p:nvSpPr>
        <p:spPr>
          <a:xfrm>
            <a:off x="304800" y="1600200"/>
            <a:ext cx="8633460" cy="4724400"/>
          </a:xfrm>
        </p:spPr>
        <p:txBody>
          <a:bodyPr>
            <a:normAutofit fontScale="85000" lnSpcReduction="20000"/>
          </a:bodyPr>
          <a:lstStyle/>
          <a:p>
            <a:pPr marL="0" lvl="0" indent="0">
              <a:buNone/>
            </a:pPr>
            <a:r>
              <a:rPr lang="en-US" b="1" u="sng" dirty="0"/>
              <a:t>Issue:</a:t>
            </a:r>
            <a:r>
              <a:rPr lang="en-US" b="1" dirty="0"/>
              <a:t> </a:t>
            </a:r>
            <a:r>
              <a:rPr lang="en-US" b="1" i="1" dirty="0"/>
              <a:t>Minors cannot hold money on their own</a:t>
            </a:r>
          </a:p>
          <a:p>
            <a:pPr marL="0" lvl="0" indent="0">
              <a:buNone/>
            </a:pPr>
            <a:endParaRPr lang="en-US" sz="3000" b="1" i="1" dirty="0"/>
          </a:p>
          <a:p>
            <a:pPr>
              <a:buClr>
                <a:schemeClr val="accent6">
                  <a:lumMod val="50000"/>
                </a:schemeClr>
              </a:buClr>
            </a:pPr>
            <a:r>
              <a:rPr lang="en-US" sz="3000" b="1" dirty="0"/>
              <a:t>A minor beneficiary receiving money outright may need a “Guardianship” in some states</a:t>
            </a:r>
          </a:p>
          <a:p>
            <a:pPr>
              <a:buClr>
                <a:schemeClr val="accent6">
                  <a:lumMod val="50000"/>
                </a:schemeClr>
              </a:buClr>
            </a:pPr>
            <a:r>
              <a:rPr lang="en-US" sz="3000" b="1" dirty="0"/>
              <a:t>Trusts can allow a Trustee to pay for that minor’s needs, comfort, health, education, travel, car, first home, etc.</a:t>
            </a:r>
          </a:p>
          <a:p>
            <a:pPr marL="118872" indent="0">
              <a:buClr>
                <a:schemeClr val="accent6">
                  <a:lumMod val="50000"/>
                </a:schemeClr>
              </a:buClr>
              <a:buNone/>
            </a:pPr>
            <a:endParaRPr lang="en-US" sz="3000" b="1" dirty="0"/>
          </a:p>
          <a:p>
            <a:pPr marL="118872" indent="0" algn="just">
              <a:buClr>
                <a:schemeClr val="accent6">
                  <a:lumMod val="50000"/>
                </a:schemeClr>
              </a:buClr>
              <a:buNone/>
            </a:pPr>
            <a:r>
              <a:rPr lang="en-US" sz="3000" b="1" i="1" dirty="0"/>
              <a:t>“Prior to the beneficiary attaining the age of 35, the Trustee may pay for her needs, education, healthcare, comfort, and the ability to participate in after-school programs and reasonable travel experiences.”</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34</a:t>
            </a:fld>
            <a:endParaRPr lang="en-US"/>
          </a:p>
        </p:txBody>
      </p:sp>
    </p:spTree>
    <p:extLst>
      <p:ext uri="{BB962C8B-B14F-4D97-AF65-F5344CB8AC3E}">
        <p14:creationId xmlns:p14="http://schemas.microsoft.com/office/powerpoint/2010/main" val="340724006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Tranches / Gradual Distributions</a:t>
            </a:r>
          </a:p>
        </p:txBody>
      </p:sp>
      <p:sp>
        <p:nvSpPr>
          <p:cNvPr id="3" name="Content Placeholder 2"/>
          <p:cNvSpPr>
            <a:spLocks noGrp="1"/>
          </p:cNvSpPr>
          <p:nvPr>
            <p:ph idx="1"/>
          </p:nvPr>
        </p:nvSpPr>
        <p:spPr>
          <a:xfrm>
            <a:off x="304800" y="1600200"/>
            <a:ext cx="8633460" cy="4724400"/>
          </a:xfrm>
        </p:spPr>
        <p:txBody>
          <a:bodyPr>
            <a:normAutofit/>
          </a:bodyPr>
          <a:lstStyle/>
          <a:p>
            <a:pPr marL="0" lvl="0" indent="0">
              <a:buNone/>
            </a:pPr>
            <a:r>
              <a:rPr lang="en-US" b="1" u="sng" dirty="0"/>
              <a:t>Issue:</a:t>
            </a:r>
            <a:r>
              <a:rPr lang="en-US" b="1" dirty="0"/>
              <a:t> </a:t>
            </a:r>
            <a:r>
              <a:rPr lang="en-US" b="1" i="1" dirty="0"/>
              <a:t>I don’t want to leave all of my grandchild’s bequest to him all at once</a:t>
            </a:r>
          </a:p>
          <a:p>
            <a:pPr marL="0" lvl="0" indent="0">
              <a:buNone/>
            </a:pPr>
            <a:endParaRPr lang="en-US" b="1" i="1" dirty="0"/>
          </a:p>
          <a:p>
            <a:pPr>
              <a:buClr>
                <a:schemeClr val="accent6">
                  <a:lumMod val="50000"/>
                </a:schemeClr>
              </a:buClr>
            </a:pPr>
            <a:r>
              <a:rPr lang="en-US" b="1" dirty="0"/>
              <a:t>You can allow for multiple principal distributions</a:t>
            </a:r>
          </a:p>
          <a:p>
            <a:pPr lvl="1">
              <a:buClr>
                <a:schemeClr val="accent6">
                  <a:lumMod val="50000"/>
                </a:schemeClr>
              </a:buClr>
            </a:pPr>
            <a:r>
              <a:rPr lang="en-US" b="1" i="1" dirty="0"/>
              <a:t>“1/4 of the Trust at age Twenty-Five (25)”</a:t>
            </a:r>
          </a:p>
          <a:p>
            <a:pPr lvl="1">
              <a:buClr>
                <a:schemeClr val="accent6">
                  <a:lumMod val="50000"/>
                </a:schemeClr>
              </a:buClr>
            </a:pPr>
            <a:r>
              <a:rPr lang="en-US" b="1" i="1" dirty="0"/>
              <a:t>“1/3 of the Trust at age Thirty (30)”</a:t>
            </a:r>
          </a:p>
          <a:p>
            <a:pPr lvl="1">
              <a:buClr>
                <a:schemeClr val="accent6">
                  <a:lumMod val="50000"/>
                </a:schemeClr>
              </a:buClr>
            </a:pPr>
            <a:r>
              <a:rPr lang="en-US" b="1" i="1" dirty="0"/>
              <a:t>“All remaining Trust assets at age Thirty-Five (35)”</a:t>
            </a:r>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35</a:t>
            </a:fld>
            <a:endParaRPr lang="en-US"/>
          </a:p>
        </p:txBody>
      </p:sp>
    </p:spTree>
    <p:extLst>
      <p:ext uri="{BB962C8B-B14F-4D97-AF65-F5344CB8AC3E}">
        <p14:creationId xmlns:p14="http://schemas.microsoft.com/office/powerpoint/2010/main" val="180898232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Spendthrift</a:t>
            </a:r>
          </a:p>
        </p:txBody>
      </p:sp>
      <p:sp>
        <p:nvSpPr>
          <p:cNvPr id="3" name="Content Placeholder 2"/>
          <p:cNvSpPr>
            <a:spLocks noGrp="1"/>
          </p:cNvSpPr>
          <p:nvPr>
            <p:ph idx="1"/>
          </p:nvPr>
        </p:nvSpPr>
        <p:spPr>
          <a:xfrm>
            <a:off x="304800" y="1600200"/>
            <a:ext cx="8633460" cy="4724400"/>
          </a:xfrm>
        </p:spPr>
        <p:txBody>
          <a:bodyPr>
            <a:normAutofit/>
          </a:bodyPr>
          <a:lstStyle/>
          <a:p>
            <a:pPr marL="0" lvl="0" indent="0">
              <a:buNone/>
            </a:pPr>
            <a:r>
              <a:rPr lang="en-US" b="1" u="sng" dirty="0"/>
              <a:t>Issue:</a:t>
            </a:r>
            <a:r>
              <a:rPr lang="en-US" b="1" dirty="0"/>
              <a:t> </a:t>
            </a:r>
            <a:r>
              <a:rPr lang="en-US" b="1" i="1" dirty="0"/>
              <a:t>I don’t want my beneficiary to receive my funds, then have their creditors take it from them.</a:t>
            </a:r>
          </a:p>
          <a:p>
            <a:pPr marL="0" lvl="0" indent="0">
              <a:buNone/>
            </a:pPr>
            <a:endParaRPr lang="en-US" b="1" i="1" dirty="0"/>
          </a:p>
          <a:p>
            <a:pPr>
              <a:buClr>
                <a:schemeClr val="accent6">
                  <a:lumMod val="50000"/>
                </a:schemeClr>
              </a:buClr>
            </a:pPr>
            <a:r>
              <a:rPr lang="en-US" b="1" dirty="0"/>
              <a:t>“Spendthrifts” allow the Trustee to not distribute funds if a creditor is involved, or if the Beneficiary has attempted to assign his trust interest.</a:t>
            </a:r>
          </a:p>
          <a:p>
            <a:pPr lvl="1">
              <a:buClr>
                <a:schemeClr val="accent6">
                  <a:lumMod val="50000"/>
                </a:schemeClr>
              </a:buClr>
            </a:pPr>
            <a:r>
              <a:rPr lang="en-US" b="1" dirty="0"/>
              <a:t>Can negotiate creditor claims</a:t>
            </a:r>
          </a:p>
          <a:p>
            <a:pPr lvl="1">
              <a:buClr>
                <a:schemeClr val="accent6">
                  <a:lumMod val="50000"/>
                </a:schemeClr>
              </a:buClr>
            </a:pPr>
            <a:r>
              <a:rPr lang="en-US" b="1" dirty="0"/>
              <a:t>Can choose not to distribute until an agreement is reached</a:t>
            </a:r>
          </a:p>
          <a:p>
            <a:pPr lvl="1">
              <a:buClr>
                <a:schemeClr val="accent6">
                  <a:lumMod val="50000"/>
                </a:schemeClr>
              </a:buClr>
            </a:pPr>
            <a:r>
              <a:rPr lang="en-US" b="1" dirty="0"/>
              <a:t>BUT, doesn’t work with certain “super creditors” and may be confounded if the Trustee is a Beneficiary with more than HEMS powers</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36</a:t>
            </a:fld>
            <a:endParaRPr lang="en-US"/>
          </a:p>
        </p:txBody>
      </p:sp>
    </p:spTree>
    <p:extLst>
      <p:ext uri="{BB962C8B-B14F-4D97-AF65-F5344CB8AC3E}">
        <p14:creationId xmlns:p14="http://schemas.microsoft.com/office/powerpoint/2010/main" val="314281045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970450"/>
          </a:xfrm>
        </p:spPr>
        <p:txBody>
          <a:bodyPr>
            <a:normAutofit/>
          </a:bodyPr>
          <a:lstStyle/>
          <a:p>
            <a:pPr lvl="0"/>
            <a:r>
              <a:rPr lang="en-US" b="1" dirty="0"/>
              <a:t>Substance Abuse / Gambling</a:t>
            </a:r>
          </a:p>
        </p:txBody>
      </p:sp>
      <p:sp>
        <p:nvSpPr>
          <p:cNvPr id="3" name="Content Placeholder 2"/>
          <p:cNvSpPr>
            <a:spLocks noGrp="1"/>
          </p:cNvSpPr>
          <p:nvPr>
            <p:ph idx="1"/>
          </p:nvPr>
        </p:nvSpPr>
        <p:spPr>
          <a:xfrm>
            <a:off x="228600" y="1600200"/>
            <a:ext cx="8709660" cy="4724400"/>
          </a:xfrm>
        </p:spPr>
        <p:txBody>
          <a:bodyPr>
            <a:normAutofit/>
          </a:bodyPr>
          <a:lstStyle/>
          <a:p>
            <a:pPr marL="0" lvl="0" indent="0">
              <a:buNone/>
            </a:pPr>
            <a:r>
              <a:rPr lang="en-US" b="1" u="sng"/>
              <a:t>Issue:</a:t>
            </a:r>
            <a:r>
              <a:rPr lang="en-US" b="1"/>
              <a:t> </a:t>
            </a:r>
            <a:r>
              <a:rPr lang="en-US" b="1" i="1"/>
              <a:t>I love my daughter, but she is a drug addict and can’t receive money.</a:t>
            </a:r>
          </a:p>
          <a:p>
            <a:pPr marL="0" lvl="0" indent="0">
              <a:buNone/>
            </a:pPr>
            <a:endParaRPr lang="en-US" b="1" i="1"/>
          </a:p>
          <a:p>
            <a:pPr>
              <a:buClr>
                <a:schemeClr val="accent6">
                  <a:lumMod val="50000"/>
                </a:schemeClr>
              </a:buClr>
            </a:pPr>
            <a:r>
              <a:rPr lang="en-US" b="1"/>
              <a:t>Substance Abuse provisions can state drug testing is a requirement for receiving bequests</a:t>
            </a:r>
          </a:p>
          <a:p>
            <a:pPr lvl="1">
              <a:buClr>
                <a:schemeClr val="accent6">
                  <a:lumMod val="50000"/>
                </a:schemeClr>
              </a:buClr>
            </a:pPr>
            <a:r>
              <a:rPr lang="en-US" b="1"/>
              <a:t>Can also allow funds to be utilized for treatment</a:t>
            </a:r>
          </a:p>
          <a:p>
            <a:pPr lvl="1">
              <a:buClr>
                <a:schemeClr val="accent6">
                  <a:lumMod val="50000"/>
                </a:schemeClr>
              </a:buClr>
            </a:pPr>
            <a:r>
              <a:rPr lang="en-US" b="1"/>
              <a:t>Also may say the child can’t act as a successor Trustee</a:t>
            </a:r>
          </a:p>
          <a:p>
            <a:pPr lvl="1">
              <a:buClr>
                <a:schemeClr val="accent6">
                  <a:lumMod val="50000"/>
                </a:schemeClr>
              </a:buClr>
            </a:pPr>
            <a:r>
              <a:rPr lang="en-US" b="1"/>
              <a:t>May withhold final distribution until dependency is reversed</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a:t>Lawline CLE: Trusts: Intermediate Estate Planning Issues </a:t>
            </a:r>
            <a:endParaRPr lang="en-US" dirty="0"/>
          </a:p>
        </p:txBody>
      </p:sp>
      <p:sp>
        <p:nvSpPr>
          <p:cNvPr id="5" name="Slide Number Placeholder 4"/>
          <p:cNvSpPr>
            <a:spLocks noGrp="1"/>
          </p:cNvSpPr>
          <p:nvPr>
            <p:ph type="sldNum" sz="quarter" idx="12"/>
          </p:nvPr>
        </p:nvSpPr>
        <p:spPr>
          <a:xfrm>
            <a:off x="7885509" y="5883276"/>
            <a:ext cx="565159" cy="365125"/>
          </a:xfrm>
        </p:spPr>
        <p:txBody>
          <a:bodyPr/>
          <a:lstStyle/>
          <a:p>
            <a:fld id="{12592391-BE28-40DC-B41F-F7B2CE4C2358}" type="slidenum">
              <a:rPr lang="en-US" smtClean="0"/>
              <a:t>37</a:t>
            </a:fld>
            <a:endParaRPr lang="en-US"/>
          </a:p>
        </p:txBody>
      </p:sp>
      <p:pic>
        <p:nvPicPr>
          <p:cNvPr id="10242" name="Picture 2" descr="Image result for vices">
            <a:extLst>
              <a:ext uri="{FF2B5EF4-FFF2-40B4-BE49-F238E27FC236}">
                <a16:creationId xmlns:a16="http://schemas.microsoft.com/office/drawing/2014/main" id="{8951867B-0D65-4EED-A1DF-3FC404978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519" y="447675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4147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Anything!</a:t>
            </a:r>
          </a:p>
        </p:txBody>
      </p:sp>
      <p:sp>
        <p:nvSpPr>
          <p:cNvPr id="3" name="Content Placeholder 2"/>
          <p:cNvSpPr>
            <a:spLocks noGrp="1"/>
          </p:cNvSpPr>
          <p:nvPr>
            <p:ph idx="1"/>
          </p:nvPr>
        </p:nvSpPr>
        <p:spPr>
          <a:xfrm>
            <a:off x="457200" y="1600200"/>
            <a:ext cx="8229600" cy="4724400"/>
          </a:xfrm>
        </p:spPr>
        <p:txBody>
          <a:bodyPr>
            <a:normAutofit/>
          </a:bodyPr>
          <a:lstStyle/>
          <a:p>
            <a:pPr marL="0" lvl="0" indent="0" algn="just">
              <a:buNone/>
            </a:pPr>
            <a:r>
              <a:rPr lang="en-US" b="1" u="sng" dirty="0"/>
              <a:t>Issue:</a:t>
            </a:r>
            <a:r>
              <a:rPr lang="en-US" b="1" dirty="0"/>
              <a:t> </a:t>
            </a:r>
            <a:r>
              <a:rPr lang="en-US" b="1" i="1" dirty="0"/>
              <a:t>I don’t like the fact my beneficiary is (sexual orientation, dating certain ethnicities, not practicing my religious faith, moved far away, married to that person, etc.)</a:t>
            </a:r>
          </a:p>
          <a:p>
            <a:pPr marL="0" lvl="0" indent="0">
              <a:buNone/>
            </a:pPr>
            <a:endParaRPr lang="en-US" i="1" dirty="0"/>
          </a:p>
          <a:p>
            <a:pPr>
              <a:buClr>
                <a:schemeClr val="accent6">
                  <a:lumMod val="50000"/>
                </a:schemeClr>
              </a:buClr>
            </a:pPr>
            <a:r>
              <a:rPr lang="en-US" sz="2800" b="1" dirty="0"/>
              <a:t>Trusts allow the Settlor to state almost any reasons the Beneficiary may be denied future trust benefits</a:t>
            </a:r>
          </a:p>
          <a:p>
            <a:pPr>
              <a:buClr>
                <a:schemeClr val="accent6">
                  <a:lumMod val="50000"/>
                </a:schemeClr>
              </a:buClr>
            </a:pPr>
            <a:r>
              <a:rPr lang="en-US" sz="2800" b="1" dirty="0"/>
              <a:t>Public policy issues rarely influence trust outcomes in Court for family beneficiaries</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38</a:t>
            </a:fld>
            <a:endParaRPr lang="en-US"/>
          </a:p>
        </p:txBody>
      </p:sp>
    </p:spTree>
    <p:extLst>
      <p:ext uri="{BB962C8B-B14F-4D97-AF65-F5344CB8AC3E}">
        <p14:creationId xmlns:p14="http://schemas.microsoft.com/office/powerpoint/2010/main" val="135006184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u="sng" dirty="0"/>
              <a:t>VI. Types of Trusts</a:t>
            </a:r>
          </a:p>
        </p:txBody>
      </p:sp>
      <p:sp>
        <p:nvSpPr>
          <p:cNvPr id="3" name="Content Placeholder 2"/>
          <p:cNvSpPr>
            <a:spLocks noGrp="1"/>
          </p:cNvSpPr>
          <p:nvPr>
            <p:ph idx="1"/>
          </p:nvPr>
        </p:nvSpPr>
        <p:spPr>
          <a:xfrm>
            <a:off x="457200" y="1600200"/>
            <a:ext cx="8229600" cy="4724400"/>
          </a:xfrm>
        </p:spPr>
        <p:txBody>
          <a:bodyPr>
            <a:normAutofit/>
          </a:bodyPr>
          <a:lstStyle/>
          <a:p>
            <a:pPr>
              <a:buClr>
                <a:schemeClr val="accent6">
                  <a:lumMod val="50000"/>
                </a:schemeClr>
              </a:buClr>
            </a:pPr>
            <a:r>
              <a:rPr lang="en-US" b="1" dirty="0"/>
              <a:t>How Created: Testamentary v. Inter </a:t>
            </a:r>
            <a:r>
              <a:rPr lang="en-US" b="1" dirty="0" err="1"/>
              <a:t>Vivos</a:t>
            </a:r>
            <a:endParaRPr lang="en-US" b="1" dirty="0"/>
          </a:p>
          <a:p>
            <a:pPr>
              <a:buClr>
                <a:schemeClr val="accent6">
                  <a:lumMod val="50000"/>
                </a:schemeClr>
              </a:buClr>
            </a:pPr>
            <a:endParaRPr lang="en-US" b="1" dirty="0"/>
          </a:p>
          <a:p>
            <a:pPr>
              <a:buClr>
                <a:schemeClr val="accent6">
                  <a:lumMod val="50000"/>
                </a:schemeClr>
              </a:buClr>
            </a:pPr>
            <a:r>
              <a:rPr lang="en-US" b="1" dirty="0"/>
              <a:t>Trust Benefits: Revocable v. Irrevocable</a:t>
            </a:r>
          </a:p>
          <a:p>
            <a:pPr marL="118872" indent="0">
              <a:buClr>
                <a:schemeClr val="accent6">
                  <a:lumMod val="50000"/>
                </a:schemeClr>
              </a:buClr>
              <a:buNone/>
            </a:pPr>
            <a:endParaRPr lang="en-US" b="1" dirty="0"/>
          </a:p>
          <a:p>
            <a:pPr>
              <a:buClr>
                <a:schemeClr val="accent6">
                  <a:lumMod val="50000"/>
                </a:schemeClr>
              </a:buClr>
            </a:pPr>
            <a:r>
              <a:rPr lang="en-US" b="1" dirty="0"/>
              <a:t>How to Modify: Trustees v. Beneficiaries</a:t>
            </a:r>
          </a:p>
          <a:p>
            <a:pPr marL="118872" indent="0">
              <a:buClr>
                <a:schemeClr val="accent6">
                  <a:lumMod val="50000"/>
                </a:schemeClr>
              </a:buClr>
              <a:buNone/>
            </a:pPr>
            <a:endParaRPr lang="en-US" b="1" dirty="0"/>
          </a:p>
          <a:p>
            <a:pPr>
              <a:buClr>
                <a:schemeClr val="accent6">
                  <a:lumMod val="50000"/>
                </a:schemeClr>
              </a:buClr>
            </a:pPr>
            <a:r>
              <a:rPr lang="en-US" b="1" dirty="0"/>
              <a:t>Income Tax Treatment: </a:t>
            </a:r>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39</a:t>
            </a:fld>
            <a:endParaRPr lang="en-US"/>
          </a:p>
        </p:txBody>
      </p:sp>
    </p:spTree>
    <p:extLst>
      <p:ext uri="{BB962C8B-B14F-4D97-AF65-F5344CB8AC3E}">
        <p14:creationId xmlns:p14="http://schemas.microsoft.com/office/powerpoint/2010/main" val="12121567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369734"/>
            <a:ext cx="7765322" cy="970450"/>
          </a:xfrm>
        </p:spPr>
        <p:txBody>
          <a:bodyPr>
            <a:normAutofit fontScale="90000"/>
          </a:bodyPr>
          <a:lstStyle/>
          <a:p>
            <a:pPr lvl="0"/>
            <a:r>
              <a:rPr lang="en-US" b="1" u="sng" dirty="0"/>
              <a:t>I. Differences Between Probate and Trust Administration</a:t>
            </a:r>
          </a:p>
        </p:txBody>
      </p:sp>
      <p:sp>
        <p:nvSpPr>
          <p:cNvPr id="3" name="Content Placeholder 2"/>
          <p:cNvSpPr>
            <a:spLocks noGrp="1"/>
          </p:cNvSpPr>
          <p:nvPr>
            <p:ph idx="1"/>
          </p:nvPr>
        </p:nvSpPr>
        <p:spPr>
          <a:xfrm>
            <a:off x="457200" y="1600200"/>
            <a:ext cx="8229600" cy="4724400"/>
          </a:xfrm>
        </p:spPr>
        <p:txBody>
          <a:bodyPr>
            <a:normAutofit/>
          </a:bodyPr>
          <a:lstStyle/>
          <a:p>
            <a:pPr marL="0" lvl="0" indent="0">
              <a:buNone/>
            </a:pPr>
            <a:r>
              <a:rPr lang="en-US" u="sng" dirty="0"/>
              <a:t> </a:t>
            </a:r>
            <a:endParaRPr lang="en-US" dirty="0"/>
          </a:p>
        </p:txBody>
      </p:sp>
      <p:sp>
        <p:nvSpPr>
          <p:cNvPr id="4" name="Footer Placeholder 3"/>
          <p:cNvSpPr>
            <a:spLocks noGrp="1"/>
          </p:cNvSpPr>
          <p:nvPr>
            <p:ph type="ftr" sz="quarter" idx="11"/>
          </p:nvPr>
        </p:nvSpPr>
        <p:spPr>
          <a:xfrm>
            <a:off x="2705100" y="6484915"/>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4</a:t>
            </a:fld>
            <a:endParaRPr lang="en-US"/>
          </a:p>
        </p:txBody>
      </p:sp>
      <p:graphicFrame>
        <p:nvGraphicFramePr>
          <p:cNvPr id="7" name="Table 6">
            <a:extLst>
              <a:ext uri="{FF2B5EF4-FFF2-40B4-BE49-F238E27FC236}">
                <a16:creationId xmlns:a16="http://schemas.microsoft.com/office/drawing/2014/main" id="{7C83E33F-BE48-4CFD-A821-97980A89C518}"/>
              </a:ext>
            </a:extLst>
          </p:cNvPr>
          <p:cNvGraphicFramePr>
            <a:graphicFrameLocks noGrp="1"/>
          </p:cNvGraphicFramePr>
          <p:nvPr>
            <p:extLst>
              <p:ext uri="{D42A27DB-BD31-4B8C-83A1-F6EECF244321}">
                <p14:modId xmlns:p14="http://schemas.microsoft.com/office/powerpoint/2010/main" val="3628795999"/>
              </p:ext>
            </p:extLst>
          </p:nvPr>
        </p:nvGraphicFramePr>
        <p:xfrm>
          <a:off x="331470" y="1550506"/>
          <a:ext cx="8481060" cy="4937760"/>
        </p:xfrm>
        <a:graphic>
          <a:graphicData uri="http://schemas.openxmlformats.org/drawingml/2006/table">
            <a:tbl>
              <a:tblPr firstRow="1" bandRow="1">
                <a:tableStyleId>{5C22544A-7EE6-4342-B048-85BDC9FD1C3A}</a:tableStyleId>
              </a:tblPr>
              <a:tblGrid>
                <a:gridCol w="4566149">
                  <a:extLst>
                    <a:ext uri="{9D8B030D-6E8A-4147-A177-3AD203B41FA5}">
                      <a16:colId xmlns:a16="http://schemas.microsoft.com/office/drawing/2014/main" val="3675963903"/>
                    </a:ext>
                  </a:extLst>
                </a:gridCol>
                <a:gridCol w="3914911">
                  <a:extLst>
                    <a:ext uri="{9D8B030D-6E8A-4147-A177-3AD203B41FA5}">
                      <a16:colId xmlns:a16="http://schemas.microsoft.com/office/drawing/2014/main" val="2961922695"/>
                    </a:ext>
                  </a:extLst>
                </a:gridCol>
              </a:tblGrid>
              <a:tr h="1837267">
                <a:tc>
                  <a:txBody>
                    <a:bodyPr/>
                    <a:lstStyle/>
                    <a:p>
                      <a:r>
                        <a:rPr lang="en-US" sz="2400" u="sng" dirty="0"/>
                        <a:t>Operation of Law</a:t>
                      </a:r>
                    </a:p>
                    <a:p>
                      <a:endParaRPr lang="en-US" sz="2400" u="none" dirty="0"/>
                    </a:p>
                    <a:p>
                      <a:r>
                        <a:rPr lang="en-US" sz="2400" u="none" dirty="0"/>
                        <a:t>“Non-Probate Assets”</a:t>
                      </a:r>
                    </a:p>
                    <a:p>
                      <a:r>
                        <a:rPr lang="en-US" sz="2400" dirty="0"/>
                        <a:t>We Know Who Receives Them at the moment of Death.</a:t>
                      </a:r>
                      <a:endParaRPr lang="en-US" sz="2400" i="1" dirty="0">
                        <a:solidFill>
                          <a:schemeClr val="bg1"/>
                        </a:solidFill>
                      </a:endParaRPr>
                    </a:p>
                  </a:txBody>
                  <a:tcPr>
                    <a:solidFill>
                      <a:schemeClr val="accent6">
                        <a:lumMod val="50000"/>
                      </a:schemeClr>
                    </a:solidFill>
                  </a:tcPr>
                </a:tc>
                <a:tc>
                  <a:txBody>
                    <a:bodyPr/>
                    <a:lstStyle/>
                    <a:p>
                      <a:r>
                        <a:rPr lang="en-US" sz="2400" u="sng" dirty="0"/>
                        <a:t>Probate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We DON’T Know Who Receives Them at the moment of Death.</a:t>
                      </a:r>
                      <a:endParaRPr lang="en-US" sz="2400" i="1" dirty="0">
                        <a:solidFill>
                          <a:schemeClr val="bg1"/>
                        </a:solidFill>
                      </a:endParaRPr>
                    </a:p>
                  </a:txBody>
                  <a:tcPr>
                    <a:solidFill>
                      <a:schemeClr val="accent6">
                        <a:lumMod val="50000"/>
                      </a:schemeClr>
                    </a:solidFill>
                  </a:tcPr>
                </a:tc>
                <a:extLst>
                  <a:ext uri="{0D108BD9-81ED-4DB2-BD59-A6C34878D82A}">
                    <a16:rowId xmlns:a16="http://schemas.microsoft.com/office/drawing/2014/main" val="2758240538"/>
                  </a:ext>
                </a:extLst>
              </a:tr>
              <a:tr h="2887133">
                <a:tc>
                  <a:txBody>
                    <a:bodyPr/>
                    <a:lstStyle/>
                    <a:p>
                      <a:pPr marL="342900" indent="-342900">
                        <a:buFont typeface="Arial" panose="020B0604020202020204" pitchFamily="34" charset="0"/>
                        <a:buChar char="•"/>
                      </a:pPr>
                      <a:r>
                        <a:rPr lang="en-US" sz="2400" dirty="0">
                          <a:solidFill>
                            <a:schemeClr val="accent5">
                              <a:lumMod val="50000"/>
                            </a:schemeClr>
                          </a:solidFill>
                        </a:rPr>
                        <a:t>Joint Accounts, Joint Real Estate</a:t>
                      </a:r>
                    </a:p>
                    <a:p>
                      <a:pPr marL="342900" indent="-342900">
                        <a:buFont typeface="Arial" panose="020B0604020202020204" pitchFamily="34" charset="0"/>
                        <a:buChar char="•"/>
                      </a:pPr>
                      <a:r>
                        <a:rPr lang="en-US" sz="2400" dirty="0">
                          <a:solidFill>
                            <a:schemeClr val="accent5">
                              <a:lumMod val="50000"/>
                            </a:schemeClr>
                          </a:solidFill>
                        </a:rPr>
                        <a:t>Retirement Plans</a:t>
                      </a:r>
                    </a:p>
                    <a:p>
                      <a:pPr marL="342900" indent="-342900">
                        <a:buFont typeface="Arial" panose="020B0604020202020204" pitchFamily="34" charset="0"/>
                        <a:buChar char="•"/>
                      </a:pPr>
                      <a:r>
                        <a:rPr lang="en-US" sz="2400" dirty="0">
                          <a:solidFill>
                            <a:schemeClr val="accent5">
                              <a:lumMod val="50000"/>
                            </a:schemeClr>
                          </a:solidFill>
                        </a:rPr>
                        <a:t>Life Insurance</a:t>
                      </a:r>
                    </a:p>
                    <a:p>
                      <a:pPr marL="342900" indent="-342900">
                        <a:buFont typeface="Arial" panose="020B0604020202020204" pitchFamily="34" charset="0"/>
                        <a:buChar char="•"/>
                      </a:pPr>
                      <a:r>
                        <a:rPr lang="en-US" sz="2400" dirty="0">
                          <a:solidFill>
                            <a:schemeClr val="accent5">
                              <a:lumMod val="50000"/>
                            </a:schemeClr>
                          </a:solidFill>
                        </a:rPr>
                        <a:t>Transfer On Death [“TOD”]</a:t>
                      </a:r>
                    </a:p>
                    <a:p>
                      <a:pPr marL="342900" indent="-342900">
                        <a:buFont typeface="Arial" panose="020B0604020202020204" pitchFamily="34" charset="0"/>
                        <a:buChar char="•"/>
                      </a:pPr>
                      <a:r>
                        <a:rPr lang="en-US" sz="2400" dirty="0">
                          <a:solidFill>
                            <a:schemeClr val="accent5">
                              <a:lumMod val="50000"/>
                            </a:schemeClr>
                          </a:solidFill>
                        </a:rPr>
                        <a:t>In Trust For Accounts [“ITF”]</a:t>
                      </a:r>
                    </a:p>
                    <a:p>
                      <a:pPr marL="342900" indent="-342900">
                        <a:buFont typeface="Arial" panose="020B0604020202020204" pitchFamily="34" charset="0"/>
                        <a:buChar char="•"/>
                      </a:pPr>
                      <a:r>
                        <a:rPr lang="en-US" sz="2400" dirty="0">
                          <a:solidFill>
                            <a:schemeClr val="accent5">
                              <a:lumMod val="50000"/>
                            </a:schemeClr>
                          </a:solidFill>
                        </a:rPr>
                        <a:t>Life Estates (on real estate)</a:t>
                      </a:r>
                    </a:p>
                    <a:p>
                      <a:pPr marL="342900" indent="-342900">
                        <a:buFont typeface="Arial" panose="020B0604020202020204" pitchFamily="34" charset="0"/>
                        <a:buChar char="•"/>
                      </a:pPr>
                      <a:r>
                        <a:rPr lang="en-US" sz="2400" dirty="0">
                          <a:solidFill>
                            <a:schemeClr val="accent5">
                              <a:lumMod val="50000"/>
                            </a:schemeClr>
                          </a:solidFill>
                        </a:rPr>
                        <a:t>Trust-owned property</a:t>
                      </a:r>
                      <a:endParaRPr lang="en-US" sz="2400" b="1" dirty="0">
                        <a:solidFill>
                          <a:schemeClr val="accent5">
                            <a:lumMod val="50000"/>
                          </a:schemeClr>
                        </a:solidFill>
                      </a:endParaRPr>
                    </a:p>
                  </a:txBody>
                  <a:tcPr/>
                </a:tc>
                <a:tc>
                  <a:txBody>
                    <a:bodyPr/>
                    <a:lstStyle/>
                    <a:p>
                      <a:r>
                        <a:rPr lang="en-US" sz="2400" dirty="0">
                          <a:solidFill>
                            <a:schemeClr val="accent5">
                              <a:lumMod val="50000"/>
                            </a:schemeClr>
                          </a:solidFill>
                        </a:rPr>
                        <a:t>Everything Else</a:t>
                      </a:r>
                    </a:p>
                    <a:p>
                      <a:pPr marL="342900" indent="-342900">
                        <a:buFont typeface="Arial" panose="020B0604020202020204" pitchFamily="34" charset="0"/>
                        <a:buChar char="•"/>
                      </a:pPr>
                      <a:r>
                        <a:rPr lang="en-US" sz="2400" dirty="0">
                          <a:solidFill>
                            <a:schemeClr val="accent5">
                              <a:lumMod val="50000"/>
                            </a:schemeClr>
                          </a:solidFill>
                        </a:rPr>
                        <a:t>Assets only in your name</a:t>
                      </a:r>
                    </a:p>
                    <a:p>
                      <a:pPr marL="342900" indent="-342900">
                        <a:buFont typeface="Arial" panose="020B0604020202020204" pitchFamily="34" charset="0"/>
                        <a:buChar char="•"/>
                      </a:pPr>
                      <a:r>
                        <a:rPr lang="en-US" sz="2400" dirty="0">
                          <a:solidFill>
                            <a:schemeClr val="accent5">
                              <a:lumMod val="50000"/>
                            </a:schemeClr>
                          </a:solidFill>
                        </a:rPr>
                        <a:t>Assets intentionally left to “My Probate Estate”</a:t>
                      </a:r>
                    </a:p>
                    <a:p>
                      <a:endParaRPr lang="en-US" sz="2400" dirty="0"/>
                    </a:p>
                  </a:txBody>
                  <a:tcPr/>
                </a:tc>
                <a:extLst>
                  <a:ext uri="{0D108BD9-81ED-4DB2-BD59-A6C34878D82A}">
                    <a16:rowId xmlns:a16="http://schemas.microsoft.com/office/drawing/2014/main" val="3965902987"/>
                  </a:ext>
                </a:extLst>
              </a:tr>
            </a:tbl>
          </a:graphicData>
        </a:graphic>
      </p:graphicFrame>
    </p:spTree>
    <p:extLst>
      <p:ext uri="{BB962C8B-B14F-4D97-AF65-F5344CB8AC3E}">
        <p14:creationId xmlns:p14="http://schemas.microsoft.com/office/powerpoint/2010/main" val="2332541920"/>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386918"/>
            <a:ext cx="7765322" cy="970450"/>
          </a:xfrm>
        </p:spPr>
        <p:txBody>
          <a:bodyPr>
            <a:normAutofit fontScale="90000"/>
          </a:bodyPr>
          <a:lstStyle/>
          <a:p>
            <a:pPr lvl="0"/>
            <a:r>
              <a:rPr lang="en-US" b="1" dirty="0"/>
              <a:t>Testamentary Trusts v. </a:t>
            </a:r>
            <a:br>
              <a:rPr lang="en-US" b="1" dirty="0"/>
            </a:br>
            <a:r>
              <a:rPr lang="en-US" b="1" dirty="0"/>
              <a:t>Inter </a:t>
            </a:r>
            <a:r>
              <a:rPr lang="en-US" b="1" dirty="0" err="1"/>
              <a:t>Vivos</a:t>
            </a:r>
            <a:r>
              <a:rPr lang="en-US" b="1" dirty="0"/>
              <a:t> Trusts</a:t>
            </a:r>
          </a:p>
        </p:txBody>
      </p:sp>
      <p:sp>
        <p:nvSpPr>
          <p:cNvPr id="3" name="Content Placeholder 2"/>
          <p:cNvSpPr>
            <a:spLocks noGrp="1"/>
          </p:cNvSpPr>
          <p:nvPr>
            <p:ph idx="1"/>
          </p:nvPr>
        </p:nvSpPr>
        <p:spPr>
          <a:xfrm>
            <a:off x="457200" y="1524001"/>
            <a:ext cx="8481060" cy="4952998"/>
          </a:xfrm>
        </p:spPr>
        <p:txBody>
          <a:bodyPr>
            <a:normAutofit/>
          </a:bodyPr>
          <a:lstStyle/>
          <a:p>
            <a:pPr marL="118872" indent="0">
              <a:buClr>
                <a:schemeClr val="accent6">
                  <a:lumMod val="50000"/>
                </a:schemeClr>
              </a:buClr>
              <a:buNone/>
            </a:pPr>
            <a:r>
              <a:rPr lang="en-US" b="1" dirty="0"/>
              <a:t>A Trust created by a Will</a:t>
            </a:r>
          </a:p>
          <a:p>
            <a:pPr>
              <a:buClr>
                <a:schemeClr val="accent6">
                  <a:lumMod val="50000"/>
                </a:schemeClr>
              </a:buClr>
            </a:pPr>
            <a:r>
              <a:rPr lang="en-US" b="1" dirty="0"/>
              <a:t>Still requires the Will to be Probated</a:t>
            </a:r>
          </a:p>
          <a:p>
            <a:pPr lvl="1">
              <a:buClr>
                <a:schemeClr val="accent6">
                  <a:lumMod val="50000"/>
                </a:schemeClr>
              </a:buClr>
            </a:pPr>
            <a:r>
              <a:rPr lang="en-US" b="1" dirty="0"/>
              <a:t>I.e. </a:t>
            </a:r>
            <a:r>
              <a:rPr lang="en-US" b="1" u="sng" dirty="0"/>
              <a:t>Does not exist until death and Probate</a:t>
            </a:r>
          </a:p>
          <a:p>
            <a:pPr lvl="1">
              <a:buClr>
                <a:schemeClr val="accent6">
                  <a:lumMod val="50000"/>
                </a:schemeClr>
              </a:buClr>
            </a:pPr>
            <a:r>
              <a:rPr lang="en-US" b="1" dirty="0"/>
              <a:t>So, cannot be an ILIT, Charitable Lead Trust, GRAT, etc.</a:t>
            </a:r>
          </a:p>
          <a:p>
            <a:pPr lvl="1">
              <a:buClr>
                <a:schemeClr val="accent6">
                  <a:lumMod val="50000"/>
                </a:schemeClr>
              </a:buClr>
            </a:pPr>
            <a:r>
              <a:rPr lang="en-US" b="1" dirty="0"/>
              <a:t>ALWAYS Irrevocable: The only party who can revoke it is dead!</a:t>
            </a:r>
          </a:p>
          <a:p>
            <a:pPr>
              <a:buClr>
                <a:schemeClr val="accent6">
                  <a:lumMod val="50000"/>
                </a:schemeClr>
              </a:buClr>
            </a:pPr>
            <a:r>
              <a:rPr lang="en-US" b="1" dirty="0"/>
              <a:t>Still requires its own Tax ID # [EIN]</a:t>
            </a:r>
          </a:p>
          <a:p>
            <a:pPr>
              <a:buClr>
                <a:schemeClr val="accent6">
                  <a:lumMod val="50000"/>
                </a:schemeClr>
              </a:buClr>
            </a:pPr>
            <a:r>
              <a:rPr lang="en-US" b="1" dirty="0"/>
              <a:t>May require the Court issue Letters of Trusteeship</a:t>
            </a:r>
          </a:p>
          <a:p>
            <a:pPr>
              <a:buClr>
                <a:schemeClr val="accent6">
                  <a:lumMod val="50000"/>
                </a:schemeClr>
              </a:buClr>
            </a:pPr>
            <a:r>
              <a:rPr lang="en-US" b="1" dirty="0"/>
              <a:t>Tends to be shorter than Inter </a:t>
            </a:r>
            <a:r>
              <a:rPr lang="en-US" b="1" dirty="0" err="1"/>
              <a:t>Vivos</a:t>
            </a:r>
            <a:r>
              <a:rPr lang="en-US" b="1" dirty="0"/>
              <a:t> Trusts</a:t>
            </a:r>
          </a:p>
          <a:p>
            <a:pPr>
              <a:buClr>
                <a:schemeClr val="accent6">
                  <a:lumMod val="50000"/>
                </a:schemeClr>
              </a:buClr>
            </a:pPr>
            <a:r>
              <a:rPr lang="en-US" b="1" dirty="0"/>
              <a:t>Otherwise, very similar to many trusts</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40</a:t>
            </a:fld>
            <a:endParaRPr lang="en-US"/>
          </a:p>
        </p:txBody>
      </p:sp>
    </p:spTree>
    <p:extLst>
      <p:ext uri="{BB962C8B-B14F-4D97-AF65-F5344CB8AC3E}">
        <p14:creationId xmlns:p14="http://schemas.microsoft.com/office/powerpoint/2010/main" val="38056995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Revocable v. Irrevocable Trusts: Who can amend them?</a:t>
            </a:r>
          </a:p>
        </p:txBody>
      </p:sp>
      <p:sp>
        <p:nvSpPr>
          <p:cNvPr id="3" name="Content Placeholder 2"/>
          <p:cNvSpPr>
            <a:spLocks noGrp="1"/>
          </p:cNvSpPr>
          <p:nvPr>
            <p:ph idx="1"/>
          </p:nvPr>
        </p:nvSpPr>
        <p:spPr>
          <a:xfrm>
            <a:off x="228600" y="1752600"/>
            <a:ext cx="8610600" cy="4724398"/>
          </a:xfrm>
        </p:spPr>
        <p:txBody>
          <a:bodyPr>
            <a:normAutofit/>
          </a:bodyPr>
          <a:lstStyle/>
          <a:p>
            <a:pPr>
              <a:buClr>
                <a:schemeClr val="accent6">
                  <a:lumMod val="50000"/>
                </a:schemeClr>
              </a:buClr>
            </a:pPr>
            <a:r>
              <a:rPr lang="en-US" b="1" u="sng" dirty="0"/>
              <a:t>Revocable Trusts</a:t>
            </a:r>
            <a:r>
              <a:rPr lang="en-US" b="1" dirty="0"/>
              <a:t>: The </a:t>
            </a:r>
            <a:r>
              <a:rPr lang="en-US" b="1" u="sng" dirty="0"/>
              <a:t>Settlor</a:t>
            </a:r>
            <a:r>
              <a:rPr lang="en-US" b="1" dirty="0"/>
              <a:t> can alter, amend, restate, change, modify and revoke the Trust</a:t>
            </a:r>
            <a:br>
              <a:rPr lang="en-US" b="1" dirty="0"/>
            </a:br>
            <a:endParaRPr lang="en-US" b="1" dirty="0"/>
          </a:p>
          <a:p>
            <a:pPr>
              <a:buClr>
                <a:schemeClr val="accent6">
                  <a:lumMod val="50000"/>
                </a:schemeClr>
              </a:buClr>
            </a:pPr>
            <a:r>
              <a:rPr lang="en-US" b="1" u="sng" dirty="0"/>
              <a:t>Irrevocable Trusts</a:t>
            </a:r>
            <a:r>
              <a:rPr lang="en-US" b="1" dirty="0"/>
              <a:t>: The </a:t>
            </a:r>
            <a:r>
              <a:rPr lang="en-US" b="1" u="sng" dirty="0"/>
              <a:t>Trustee</a:t>
            </a:r>
            <a:r>
              <a:rPr lang="en-US" b="1" dirty="0"/>
              <a:t> or ALL of the </a:t>
            </a:r>
            <a:r>
              <a:rPr lang="en-US" b="1" u="sng" dirty="0"/>
              <a:t>Beneficiaries</a:t>
            </a:r>
            <a:r>
              <a:rPr lang="en-US" b="1" dirty="0"/>
              <a:t> MAY be able to revoke the Trust</a:t>
            </a:r>
          </a:p>
          <a:p>
            <a:pPr lvl="1">
              <a:buClr>
                <a:schemeClr val="accent6">
                  <a:lumMod val="50000"/>
                </a:schemeClr>
              </a:buClr>
            </a:pPr>
            <a:r>
              <a:rPr lang="en-US" b="1" dirty="0"/>
              <a:t>Trustees may be able to “Decant” or be given wide discretion under the Trust</a:t>
            </a:r>
          </a:p>
          <a:p>
            <a:pPr lvl="1">
              <a:buClr>
                <a:schemeClr val="accent6">
                  <a:lumMod val="50000"/>
                </a:schemeClr>
              </a:buClr>
            </a:pPr>
            <a:r>
              <a:rPr lang="en-US" b="1" dirty="0"/>
              <a:t>Beneficiaries must ALL be current beneficiaries AND not be minors</a:t>
            </a:r>
          </a:p>
          <a:p>
            <a:pPr lvl="1">
              <a:buClr>
                <a:schemeClr val="accent6">
                  <a:lumMod val="50000"/>
                </a:schemeClr>
              </a:buClr>
            </a:pPr>
            <a:r>
              <a:rPr lang="en-US" b="1" dirty="0"/>
              <a:t>A Court may be petitioned to modify an Irrevocable Trust, but can decide not to</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41</a:t>
            </a:fld>
            <a:endParaRPr lang="en-US"/>
          </a:p>
        </p:txBody>
      </p:sp>
    </p:spTree>
    <p:extLst>
      <p:ext uri="{BB962C8B-B14F-4D97-AF65-F5344CB8AC3E}">
        <p14:creationId xmlns:p14="http://schemas.microsoft.com/office/powerpoint/2010/main" val="363400181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Revocable Trusts: Benefits</a:t>
            </a:r>
          </a:p>
        </p:txBody>
      </p:sp>
      <p:sp>
        <p:nvSpPr>
          <p:cNvPr id="3" name="Content Placeholder 2"/>
          <p:cNvSpPr>
            <a:spLocks noGrp="1"/>
          </p:cNvSpPr>
          <p:nvPr>
            <p:ph idx="1"/>
          </p:nvPr>
        </p:nvSpPr>
        <p:spPr>
          <a:xfrm>
            <a:off x="228600" y="2209800"/>
            <a:ext cx="8610600" cy="4267198"/>
          </a:xfrm>
        </p:spPr>
        <p:txBody>
          <a:bodyPr>
            <a:normAutofit/>
          </a:bodyPr>
          <a:lstStyle/>
          <a:p>
            <a:pPr marL="633222" indent="-514350">
              <a:buClr>
                <a:schemeClr val="accent6">
                  <a:lumMod val="50000"/>
                </a:schemeClr>
              </a:buClr>
              <a:buAutoNum type="arabicPeriod"/>
            </a:pPr>
            <a:r>
              <a:rPr lang="en-US" b="1" dirty="0"/>
              <a:t>Avoid Probate</a:t>
            </a:r>
          </a:p>
          <a:p>
            <a:pPr marL="633222" indent="-514350">
              <a:buClr>
                <a:schemeClr val="accent6">
                  <a:lumMod val="50000"/>
                </a:schemeClr>
              </a:buClr>
              <a:buAutoNum type="arabicPeriod"/>
            </a:pPr>
            <a:r>
              <a:rPr lang="en-US" b="1" dirty="0"/>
              <a:t>Allows for Trust management continuity upon the Settlor’s incapacity</a:t>
            </a:r>
          </a:p>
          <a:p>
            <a:pPr marL="633222" indent="-514350">
              <a:buClr>
                <a:schemeClr val="accent6">
                  <a:lumMod val="50000"/>
                </a:schemeClr>
              </a:buClr>
              <a:buAutoNum type="arabicPeriod"/>
            </a:pPr>
            <a:r>
              <a:rPr lang="en-US" b="1" dirty="0"/>
              <a:t>Same income tax treatment as the Settlor</a:t>
            </a:r>
          </a:p>
          <a:p>
            <a:pPr marL="633222" indent="-514350">
              <a:buClr>
                <a:schemeClr val="accent6">
                  <a:lumMod val="50000"/>
                </a:schemeClr>
              </a:buClr>
              <a:buAutoNum type="arabicPeriod"/>
            </a:pPr>
            <a:r>
              <a:rPr lang="en-US" b="1" dirty="0"/>
              <a:t>Can be changed by Settlor at any time (if he has mental capacity to do so)</a:t>
            </a:r>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42</a:t>
            </a:fld>
            <a:endParaRPr lang="en-US"/>
          </a:p>
        </p:txBody>
      </p:sp>
    </p:spTree>
    <p:extLst>
      <p:ext uri="{BB962C8B-B14F-4D97-AF65-F5344CB8AC3E}">
        <p14:creationId xmlns:p14="http://schemas.microsoft.com/office/powerpoint/2010/main" val="364647527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51" y="461399"/>
            <a:ext cx="7765322" cy="970450"/>
          </a:xfrm>
        </p:spPr>
        <p:txBody>
          <a:bodyPr>
            <a:normAutofit/>
          </a:bodyPr>
          <a:lstStyle/>
          <a:p>
            <a:pPr lvl="0"/>
            <a:r>
              <a:rPr lang="en-US" b="1" dirty="0"/>
              <a:t>Revocable Trusts: Parties</a:t>
            </a:r>
          </a:p>
        </p:txBody>
      </p:sp>
      <p:sp>
        <p:nvSpPr>
          <p:cNvPr id="3" name="Content Placeholder 2"/>
          <p:cNvSpPr>
            <a:spLocks noGrp="1"/>
          </p:cNvSpPr>
          <p:nvPr>
            <p:ph idx="1"/>
          </p:nvPr>
        </p:nvSpPr>
        <p:spPr>
          <a:xfrm>
            <a:off x="457200" y="1408176"/>
            <a:ext cx="8229600" cy="4916424"/>
          </a:xfrm>
        </p:spPr>
        <p:txBody>
          <a:bodyPr>
            <a:normAutofit/>
          </a:bodyPr>
          <a:lstStyle/>
          <a:p>
            <a:pPr marL="0" lvl="0" indent="0" algn="ctr">
              <a:buNone/>
            </a:pPr>
            <a:r>
              <a:rPr lang="en-US" b="1" u="sng" dirty="0"/>
              <a:t>Parties to Revocable Trusts:</a:t>
            </a:r>
            <a:endParaRPr lang="en-US" b="1" i="1" dirty="0"/>
          </a:p>
          <a:p>
            <a:pPr marL="0" lvl="0" indent="0" algn="ctr">
              <a:buNone/>
            </a:pPr>
            <a:endParaRPr lang="en-US" i="1" dirty="0"/>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43</a:t>
            </a:fld>
            <a:endParaRPr lang="en-US"/>
          </a:p>
        </p:txBody>
      </p:sp>
      <p:graphicFrame>
        <p:nvGraphicFramePr>
          <p:cNvPr id="6" name="Content Placeholder 3">
            <a:extLst>
              <a:ext uri="{FF2B5EF4-FFF2-40B4-BE49-F238E27FC236}">
                <a16:creationId xmlns:a16="http://schemas.microsoft.com/office/drawing/2014/main" id="{8D7D19C8-79C1-47BA-8E89-E3E1AF587274}"/>
              </a:ext>
            </a:extLst>
          </p:cNvPr>
          <p:cNvGraphicFramePr>
            <a:graphicFrameLocks/>
          </p:cNvGraphicFramePr>
          <p:nvPr>
            <p:extLst>
              <p:ext uri="{D42A27DB-BD31-4B8C-83A1-F6EECF244321}">
                <p14:modId xmlns:p14="http://schemas.microsoft.com/office/powerpoint/2010/main" val="2009382243"/>
              </p:ext>
            </p:extLst>
          </p:nvPr>
        </p:nvGraphicFramePr>
        <p:xfrm>
          <a:off x="241701" y="2134722"/>
          <a:ext cx="8696559"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74163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Irrevocable Trusts: Benefits</a:t>
            </a:r>
          </a:p>
        </p:txBody>
      </p:sp>
      <p:sp>
        <p:nvSpPr>
          <p:cNvPr id="3" name="Content Placeholder 2"/>
          <p:cNvSpPr>
            <a:spLocks noGrp="1"/>
          </p:cNvSpPr>
          <p:nvPr>
            <p:ph idx="1"/>
          </p:nvPr>
        </p:nvSpPr>
        <p:spPr>
          <a:xfrm>
            <a:off x="228600" y="2209800"/>
            <a:ext cx="8610600" cy="4267198"/>
          </a:xfrm>
        </p:spPr>
        <p:txBody>
          <a:bodyPr>
            <a:normAutofit/>
          </a:bodyPr>
          <a:lstStyle/>
          <a:p>
            <a:pPr marL="118872" indent="0">
              <a:buClr>
                <a:schemeClr val="accent6">
                  <a:lumMod val="50000"/>
                </a:schemeClr>
              </a:buClr>
              <a:buNone/>
            </a:pPr>
            <a:r>
              <a:rPr lang="en-US" b="1" dirty="0"/>
              <a:t>Avoid Probate, continuity of Trust assets, and:</a:t>
            </a:r>
          </a:p>
          <a:p>
            <a:pPr marL="118872" indent="0">
              <a:buClr>
                <a:schemeClr val="accent6">
                  <a:lumMod val="50000"/>
                </a:schemeClr>
              </a:buClr>
              <a:buNone/>
            </a:pPr>
            <a:endParaRPr lang="en-US" b="1" dirty="0"/>
          </a:p>
          <a:p>
            <a:pPr marL="633222" indent="-514350">
              <a:buClr>
                <a:schemeClr val="accent6">
                  <a:lumMod val="50000"/>
                </a:schemeClr>
              </a:buClr>
              <a:buAutoNum type="arabicPeriod"/>
            </a:pPr>
            <a:r>
              <a:rPr lang="en-US" b="1" dirty="0"/>
              <a:t>Estate Tax Savings</a:t>
            </a:r>
          </a:p>
          <a:p>
            <a:pPr marL="633222" indent="-514350">
              <a:buClr>
                <a:schemeClr val="accent6">
                  <a:lumMod val="50000"/>
                </a:schemeClr>
              </a:buClr>
              <a:buAutoNum type="arabicPeriod"/>
            </a:pPr>
            <a:r>
              <a:rPr lang="en-US" b="1" dirty="0"/>
              <a:t>Settlor Creditor Protection</a:t>
            </a:r>
          </a:p>
          <a:p>
            <a:pPr marL="633222" indent="-514350">
              <a:buClr>
                <a:schemeClr val="accent6">
                  <a:lumMod val="50000"/>
                </a:schemeClr>
              </a:buClr>
              <a:buAutoNum type="arabicPeriod"/>
            </a:pPr>
            <a:r>
              <a:rPr lang="en-US" b="1" dirty="0"/>
              <a:t>Maintain Needs-Based Government Benefits (I.e. Medicaid”)</a:t>
            </a:r>
          </a:p>
        </p:txBody>
      </p:sp>
      <p:sp>
        <p:nvSpPr>
          <p:cNvPr id="4" name="Footer Placeholder 3"/>
          <p:cNvSpPr>
            <a:spLocks noGrp="1"/>
          </p:cNvSpPr>
          <p:nvPr>
            <p:ph type="ftr" sz="quarter" idx="11"/>
          </p:nvPr>
        </p:nvSpPr>
        <p:spPr>
          <a:xfrm>
            <a:off x="2667000" y="6343344"/>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44</a:t>
            </a:fld>
            <a:endParaRPr lang="en-US"/>
          </a:p>
        </p:txBody>
      </p:sp>
    </p:spTree>
    <p:extLst>
      <p:ext uri="{BB962C8B-B14F-4D97-AF65-F5344CB8AC3E}">
        <p14:creationId xmlns:p14="http://schemas.microsoft.com/office/powerpoint/2010/main" val="12540080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344325"/>
            <a:ext cx="7765322" cy="970450"/>
          </a:xfrm>
        </p:spPr>
        <p:txBody>
          <a:bodyPr>
            <a:normAutofit/>
          </a:bodyPr>
          <a:lstStyle/>
          <a:p>
            <a:pPr lvl="0"/>
            <a:r>
              <a:rPr lang="en-US" b="1" dirty="0"/>
              <a:t>Irrevocable Trusts: Parties</a:t>
            </a:r>
          </a:p>
        </p:txBody>
      </p:sp>
      <p:sp>
        <p:nvSpPr>
          <p:cNvPr id="3" name="Content Placeholder 2"/>
          <p:cNvSpPr>
            <a:spLocks noGrp="1"/>
          </p:cNvSpPr>
          <p:nvPr>
            <p:ph idx="1"/>
          </p:nvPr>
        </p:nvSpPr>
        <p:spPr>
          <a:xfrm>
            <a:off x="475180" y="1332757"/>
            <a:ext cx="8229600" cy="4916424"/>
          </a:xfrm>
        </p:spPr>
        <p:txBody>
          <a:bodyPr>
            <a:normAutofit/>
          </a:bodyPr>
          <a:lstStyle/>
          <a:p>
            <a:pPr marL="0" lvl="0" indent="0" algn="ctr">
              <a:buNone/>
            </a:pPr>
            <a:r>
              <a:rPr lang="en-US" b="1" u="sng" dirty="0"/>
              <a:t>Parties to Irrevocable Trusts:</a:t>
            </a:r>
            <a:endParaRPr lang="en-US" b="1" i="1" dirty="0"/>
          </a:p>
          <a:p>
            <a:pPr marL="0" lvl="0" indent="0">
              <a:buNone/>
            </a:pPr>
            <a:endParaRPr lang="en-US" i="1" dirty="0"/>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45</a:t>
            </a:fld>
            <a:endParaRPr lang="en-US"/>
          </a:p>
        </p:txBody>
      </p:sp>
      <p:graphicFrame>
        <p:nvGraphicFramePr>
          <p:cNvPr id="6" name="Content Placeholder 3">
            <a:extLst>
              <a:ext uri="{FF2B5EF4-FFF2-40B4-BE49-F238E27FC236}">
                <a16:creationId xmlns:a16="http://schemas.microsoft.com/office/drawing/2014/main" id="{8D7D19C8-79C1-47BA-8E89-E3E1AF587274}"/>
              </a:ext>
            </a:extLst>
          </p:cNvPr>
          <p:cNvGraphicFramePr>
            <a:graphicFrameLocks/>
          </p:cNvGraphicFramePr>
          <p:nvPr>
            <p:extLst>
              <p:ext uri="{D42A27DB-BD31-4B8C-83A1-F6EECF244321}">
                <p14:modId xmlns:p14="http://schemas.microsoft.com/office/powerpoint/2010/main" val="4004132458"/>
              </p:ext>
            </p:extLst>
          </p:nvPr>
        </p:nvGraphicFramePr>
        <p:xfrm>
          <a:off x="241701" y="2134722"/>
          <a:ext cx="8696559"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1823702"/>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1. Estate Tax Savings</a:t>
            </a:r>
          </a:p>
        </p:txBody>
      </p:sp>
      <p:sp>
        <p:nvSpPr>
          <p:cNvPr id="3" name="Content Placeholder 2"/>
          <p:cNvSpPr>
            <a:spLocks noGrp="1"/>
          </p:cNvSpPr>
          <p:nvPr>
            <p:ph idx="1"/>
          </p:nvPr>
        </p:nvSpPr>
        <p:spPr>
          <a:xfrm>
            <a:off x="228600" y="1600200"/>
            <a:ext cx="8709660" cy="4724400"/>
          </a:xfrm>
        </p:spPr>
        <p:txBody>
          <a:bodyPr>
            <a:normAutofit/>
          </a:bodyPr>
          <a:lstStyle/>
          <a:p>
            <a:pPr marL="0" lvl="0" indent="0" algn="just">
              <a:buNone/>
            </a:pPr>
            <a:r>
              <a:rPr lang="en-US" b="1" u="sng" dirty="0"/>
              <a:t>Issue:</a:t>
            </a:r>
            <a:r>
              <a:rPr lang="en-US" b="1" dirty="0"/>
              <a:t> </a:t>
            </a:r>
            <a:r>
              <a:rPr lang="en-US" b="1" i="1" dirty="0"/>
              <a:t>Because you have used an Irrevocable Trust and have given up some control (because you are either a Trustee or a Beneficiary, not both), the IRS gives you certain estate tax benefits</a:t>
            </a:r>
          </a:p>
          <a:p>
            <a:pPr marL="0" lvl="0" indent="0">
              <a:buNone/>
            </a:pPr>
            <a:endParaRPr lang="en-US" b="1" i="1" dirty="0"/>
          </a:p>
          <a:p>
            <a:pPr>
              <a:buClr>
                <a:schemeClr val="accent6">
                  <a:lumMod val="50000"/>
                </a:schemeClr>
              </a:buClr>
            </a:pPr>
            <a:r>
              <a:rPr lang="en-US" b="1" dirty="0"/>
              <a:t>Examples:</a:t>
            </a:r>
          </a:p>
          <a:p>
            <a:pPr lvl="1">
              <a:buClr>
                <a:schemeClr val="accent6">
                  <a:lumMod val="50000"/>
                </a:schemeClr>
              </a:buClr>
            </a:pPr>
            <a:r>
              <a:rPr lang="en-US" b="1" dirty="0"/>
              <a:t>“ILITs”: Irrevocable Life Insurance Trusts</a:t>
            </a:r>
          </a:p>
          <a:p>
            <a:pPr lvl="1">
              <a:buClr>
                <a:schemeClr val="accent6">
                  <a:lumMod val="50000"/>
                </a:schemeClr>
              </a:buClr>
            </a:pPr>
            <a:r>
              <a:rPr lang="en-US" b="1" dirty="0"/>
              <a:t>“CRATs”: Charitable Remainder Annuity Trusts</a:t>
            </a:r>
          </a:p>
          <a:p>
            <a:pPr lvl="1">
              <a:buClr>
                <a:schemeClr val="accent6">
                  <a:lumMod val="50000"/>
                </a:schemeClr>
              </a:buClr>
            </a:pPr>
            <a:r>
              <a:rPr lang="en-US" b="1" dirty="0"/>
              <a:t>“CLUTs”: Charitable Lead Uni Trusts</a:t>
            </a:r>
          </a:p>
          <a:p>
            <a:pPr lvl="1">
              <a:buClr>
                <a:schemeClr val="accent6">
                  <a:lumMod val="50000"/>
                </a:schemeClr>
              </a:buClr>
            </a:pPr>
            <a:r>
              <a:rPr lang="en-US" b="1" dirty="0"/>
              <a:t>“GRATs”: Grantor Retained Annuity Trusts</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46</a:t>
            </a:fld>
            <a:endParaRPr lang="en-US"/>
          </a:p>
        </p:txBody>
      </p:sp>
    </p:spTree>
    <p:extLst>
      <p:ext uri="{BB962C8B-B14F-4D97-AF65-F5344CB8AC3E}">
        <p14:creationId xmlns:p14="http://schemas.microsoft.com/office/powerpoint/2010/main" val="352009380"/>
      </p:ext>
    </p:extLst>
  </p:cSld>
  <p:clrMapOvr>
    <a:masterClrMapping/>
  </p:clrMapOvr>
  <p:transition spd="slow">
    <p:wheel spokes="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457200"/>
            <a:ext cx="7765322" cy="970450"/>
          </a:xfrm>
        </p:spPr>
        <p:txBody>
          <a:bodyPr>
            <a:normAutofit fontScale="90000"/>
          </a:bodyPr>
          <a:lstStyle/>
          <a:p>
            <a:pPr lvl="0"/>
            <a:r>
              <a:rPr lang="en-US" b="1" dirty="0"/>
              <a:t>2. Grantor Creditor Protection – “Asset Protection Trusts”</a:t>
            </a:r>
          </a:p>
        </p:txBody>
      </p:sp>
      <p:sp>
        <p:nvSpPr>
          <p:cNvPr id="3" name="Content Placeholder 2"/>
          <p:cNvSpPr>
            <a:spLocks noGrp="1"/>
          </p:cNvSpPr>
          <p:nvPr>
            <p:ph idx="1"/>
          </p:nvPr>
        </p:nvSpPr>
        <p:spPr>
          <a:xfrm>
            <a:off x="457200" y="1600200"/>
            <a:ext cx="8229600" cy="4724400"/>
          </a:xfrm>
        </p:spPr>
        <p:txBody>
          <a:bodyPr>
            <a:normAutofit/>
          </a:bodyPr>
          <a:lstStyle/>
          <a:p>
            <a:pPr marL="0" indent="0" algn="just">
              <a:buNone/>
            </a:pPr>
            <a:r>
              <a:rPr lang="en-US" b="1" u="sng" dirty="0"/>
              <a:t>Issue:</a:t>
            </a:r>
            <a:r>
              <a:rPr lang="en-US" b="1" dirty="0"/>
              <a:t> </a:t>
            </a:r>
            <a:r>
              <a:rPr lang="en-US" b="1" i="1" dirty="0"/>
              <a:t>Because you have used an Irrevocable Trust and have given up some control (because you are either a Trustee or a Beneficiary, not both), the courts may give you some creditor protection</a:t>
            </a:r>
          </a:p>
          <a:p>
            <a:pPr marL="0" lvl="0" indent="0" algn="just">
              <a:buNone/>
            </a:pPr>
            <a:endParaRPr lang="en-US" b="1" i="1" dirty="0"/>
          </a:p>
          <a:p>
            <a:pPr algn="just">
              <a:buClr>
                <a:schemeClr val="accent6">
                  <a:lumMod val="50000"/>
                </a:schemeClr>
              </a:buClr>
            </a:pPr>
            <a:r>
              <a:rPr lang="en-US" sz="2200" b="1" dirty="0"/>
              <a:t>Proper professionals: General contractor, OBGYN, architect, (anyone sued often)</a:t>
            </a:r>
          </a:p>
          <a:p>
            <a:pPr algn="just">
              <a:buClr>
                <a:schemeClr val="accent6">
                  <a:lumMod val="50000"/>
                </a:schemeClr>
              </a:buClr>
            </a:pPr>
            <a:r>
              <a:rPr lang="en-US" sz="2200" b="1" dirty="0">
                <a:sym typeface="Wingdings" panose="05000000000000000000" pitchFamily="2" charset="2"/>
              </a:rPr>
              <a:t> WATCH OUT: These are tricky instruments, and are not available in every state</a:t>
            </a:r>
          </a:p>
          <a:p>
            <a:pPr lvl="1" algn="just">
              <a:buClr>
                <a:schemeClr val="accent6">
                  <a:lumMod val="50000"/>
                </a:schemeClr>
              </a:buClr>
            </a:pPr>
            <a:r>
              <a:rPr lang="en-US" sz="2200" b="1" dirty="0">
                <a:sym typeface="Wingdings" panose="05000000000000000000" pitchFamily="2" charset="2"/>
              </a:rPr>
              <a:t>May require an in-state Trustee, or in-state Attorney</a:t>
            </a:r>
          </a:p>
          <a:p>
            <a:pPr lvl="1" algn="just">
              <a:buClr>
                <a:schemeClr val="accent6">
                  <a:lumMod val="50000"/>
                </a:schemeClr>
              </a:buClr>
            </a:pPr>
            <a:r>
              <a:rPr lang="en-US" sz="2200" b="1" dirty="0">
                <a:sym typeface="Wingdings" panose="05000000000000000000" pitchFamily="2" charset="2"/>
              </a:rPr>
              <a:t>Some states: Nevada, Alaska, Delaware, Nebraska</a:t>
            </a:r>
            <a:endParaRPr lang="en-US" sz="2200" b="1" dirty="0"/>
          </a:p>
          <a:p>
            <a:pPr>
              <a:buClr>
                <a:schemeClr val="accent6">
                  <a:lumMod val="50000"/>
                </a:schemeClr>
              </a:buClr>
            </a:pPr>
            <a:endParaRPr lang="en-US" dirty="0"/>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47</a:t>
            </a:fld>
            <a:endParaRPr lang="en-US" dirty="0"/>
          </a:p>
        </p:txBody>
      </p:sp>
    </p:spTree>
    <p:extLst>
      <p:ext uri="{BB962C8B-B14F-4D97-AF65-F5344CB8AC3E}">
        <p14:creationId xmlns:p14="http://schemas.microsoft.com/office/powerpoint/2010/main" val="41125311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39" y="381002"/>
            <a:ext cx="7765322" cy="970450"/>
          </a:xfrm>
        </p:spPr>
        <p:txBody>
          <a:bodyPr>
            <a:normAutofit/>
          </a:bodyPr>
          <a:lstStyle/>
          <a:p>
            <a:pPr lvl="0"/>
            <a:r>
              <a:rPr lang="en-US" b="1" dirty="0"/>
              <a:t>3. Government Programs</a:t>
            </a:r>
          </a:p>
        </p:txBody>
      </p:sp>
      <p:sp>
        <p:nvSpPr>
          <p:cNvPr id="3" name="Content Placeholder 2"/>
          <p:cNvSpPr>
            <a:spLocks noGrp="1"/>
          </p:cNvSpPr>
          <p:nvPr>
            <p:ph idx="1"/>
          </p:nvPr>
        </p:nvSpPr>
        <p:spPr>
          <a:xfrm>
            <a:off x="228600" y="1600199"/>
            <a:ext cx="8610600" cy="4876799"/>
          </a:xfrm>
        </p:spPr>
        <p:txBody>
          <a:bodyPr>
            <a:normAutofit fontScale="92500"/>
          </a:bodyPr>
          <a:lstStyle/>
          <a:p>
            <a:pPr marL="0" indent="0">
              <a:buNone/>
            </a:pPr>
            <a:r>
              <a:rPr lang="en-US" sz="2600" b="1" u="sng" dirty="0"/>
              <a:t>Issue:</a:t>
            </a:r>
            <a:r>
              <a:rPr lang="en-US" sz="2600" b="1" dirty="0"/>
              <a:t> </a:t>
            </a:r>
            <a:r>
              <a:rPr lang="en-US" sz="2600" b="1" i="1" dirty="0"/>
              <a:t>Because you have used an Irrevocable Trust and have given up some control (because you are either a Trustee or a Beneficiary, not both), the US Government gives you certain “Needs-Based” government program benefits</a:t>
            </a:r>
          </a:p>
          <a:p>
            <a:pPr marL="0" lvl="0" indent="0">
              <a:buNone/>
            </a:pPr>
            <a:endParaRPr lang="en-US" i="1" dirty="0"/>
          </a:p>
          <a:p>
            <a:pPr>
              <a:buClr>
                <a:schemeClr val="accent6">
                  <a:lumMod val="50000"/>
                </a:schemeClr>
              </a:buClr>
            </a:pPr>
            <a:r>
              <a:rPr lang="en-US" sz="2600" b="1" dirty="0"/>
              <a:t>Usually for </a:t>
            </a:r>
            <a:r>
              <a:rPr lang="en-US" sz="2600" b="1" u="sng" dirty="0"/>
              <a:t>Medicaid</a:t>
            </a:r>
            <a:r>
              <a:rPr lang="en-US" sz="2600" b="1" dirty="0"/>
              <a:t> and </a:t>
            </a:r>
            <a:r>
              <a:rPr lang="en-US" sz="2600" b="1" u="sng" dirty="0"/>
              <a:t>Supplemental Security Income</a:t>
            </a:r>
          </a:p>
          <a:p>
            <a:pPr>
              <a:buClr>
                <a:schemeClr val="accent6">
                  <a:lumMod val="50000"/>
                </a:schemeClr>
              </a:buClr>
            </a:pPr>
            <a:r>
              <a:rPr lang="en-US" sz="2600" b="1" dirty="0"/>
              <a:t>Types of Trusts:</a:t>
            </a:r>
          </a:p>
          <a:p>
            <a:pPr lvl="1">
              <a:buClr>
                <a:schemeClr val="accent6">
                  <a:lumMod val="50000"/>
                </a:schemeClr>
              </a:buClr>
            </a:pPr>
            <a:r>
              <a:rPr lang="en-US" sz="2600" b="1" dirty="0"/>
              <a:t>Special Needs Trusts / Supplemental Needs Trusts</a:t>
            </a:r>
          </a:p>
          <a:p>
            <a:pPr lvl="1">
              <a:buClr>
                <a:schemeClr val="accent6">
                  <a:lumMod val="50000"/>
                </a:schemeClr>
              </a:buClr>
            </a:pPr>
            <a:r>
              <a:rPr lang="en-US" sz="2600" b="1" dirty="0"/>
              <a:t>Income-Only Trusts / Medicaid Asset Trusts</a:t>
            </a:r>
          </a:p>
          <a:p>
            <a:pPr lvl="1">
              <a:buClr>
                <a:schemeClr val="accent6">
                  <a:lumMod val="50000"/>
                </a:schemeClr>
              </a:buClr>
            </a:pPr>
            <a:r>
              <a:rPr lang="en-US" sz="2600" b="1" dirty="0"/>
              <a:t>Pooled Income Trusts</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48</a:t>
            </a:fld>
            <a:endParaRPr lang="en-US"/>
          </a:p>
        </p:txBody>
      </p:sp>
    </p:spTree>
    <p:extLst>
      <p:ext uri="{BB962C8B-B14F-4D97-AF65-F5344CB8AC3E}">
        <p14:creationId xmlns:p14="http://schemas.microsoft.com/office/powerpoint/2010/main" val="115071353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1"/>
            <a:ext cx="8229600" cy="1252728"/>
          </a:xfrm>
        </p:spPr>
        <p:txBody>
          <a:bodyPr>
            <a:normAutofit/>
          </a:bodyPr>
          <a:lstStyle/>
          <a:p>
            <a:pPr lvl="0"/>
            <a:r>
              <a:rPr lang="en-US" b="1" dirty="0"/>
              <a:t>Income Tax Treatment</a:t>
            </a:r>
          </a:p>
        </p:txBody>
      </p:sp>
      <p:sp>
        <p:nvSpPr>
          <p:cNvPr id="3" name="Content Placeholder 2"/>
          <p:cNvSpPr>
            <a:spLocks noGrp="1"/>
          </p:cNvSpPr>
          <p:nvPr>
            <p:ph idx="1"/>
          </p:nvPr>
        </p:nvSpPr>
        <p:spPr>
          <a:xfrm>
            <a:off x="228600" y="1600200"/>
            <a:ext cx="8458200" cy="4724400"/>
          </a:xfrm>
        </p:spPr>
        <p:txBody>
          <a:bodyPr>
            <a:normAutofit/>
          </a:bodyPr>
          <a:lstStyle/>
          <a:p>
            <a:pPr marL="118872" indent="0">
              <a:buClr>
                <a:schemeClr val="accent6">
                  <a:lumMod val="50000"/>
                </a:schemeClr>
              </a:buClr>
              <a:buNone/>
            </a:pPr>
            <a:r>
              <a:rPr lang="en-US" b="1" u="sng" dirty="0"/>
              <a:t>Revocable Trusts</a:t>
            </a:r>
            <a:r>
              <a:rPr lang="en-US" b="1" dirty="0"/>
              <a:t>: The Settlor maintains complete control, so all income is included in his personal return</a:t>
            </a:r>
          </a:p>
          <a:p>
            <a:pPr marL="868680" lvl="1" indent="-457200">
              <a:buClr>
                <a:schemeClr val="accent6">
                  <a:lumMod val="50000"/>
                </a:schemeClr>
              </a:buClr>
            </a:pPr>
            <a:r>
              <a:rPr lang="en-US" b="1" dirty="0"/>
              <a:t>Usually does not need its own Tax ID # [EIN]</a:t>
            </a:r>
            <a:br>
              <a:rPr lang="en-US" b="1" dirty="0"/>
            </a:br>
            <a:endParaRPr lang="en-US" b="1" dirty="0"/>
          </a:p>
          <a:p>
            <a:pPr marL="118872" indent="0">
              <a:buClr>
                <a:schemeClr val="accent6">
                  <a:lumMod val="50000"/>
                </a:schemeClr>
              </a:buClr>
              <a:buNone/>
            </a:pPr>
            <a:r>
              <a:rPr lang="en-US" b="1" u="sng" dirty="0"/>
              <a:t>Irrevocable Trusts</a:t>
            </a:r>
            <a:r>
              <a:rPr lang="en-US" b="1" dirty="0"/>
              <a:t>: </a:t>
            </a:r>
          </a:p>
          <a:p>
            <a:pPr lvl="1">
              <a:buClr>
                <a:schemeClr val="accent6">
                  <a:lumMod val="50000"/>
                </a:schemeClr>
              </a:buClr>
            </a:pPr>
            <a:r>
              <a:rPr lang="en-US" b="1" dirty="0"/>
              <a:t>Distributed Trust income is taxed to the Beneficiary</a:t>
            </a:r>
          </a:p>
          <a:p>
            <a:pPr lvl="1" algn="just">
              <a:buClr>
                <a:schemeClr val="accent6">
                  <a:lumMod val="50000"/>
                </a:schemeClr>
              </a:buClr>
            </a:pPr>
            <a:r>
              <a:rPr lang="en-US" b="1" dirty="0"/>
              <a:t>Undistributed Trust income is taxed at an accelerated pace – reaches the top income tax bracket very quickly</a:t>
            </a:r>
          </a:p>
          <a:p>
            <a:pPr lvl="2" algn="just">
              <a:buClr>
                <a:schemeClr val="accent6">
                  <a:lumMod val="50000"/>
                </a:schemeClr>
              </a:buClr>
            </a:pPr>
            <a:r>
              <a:rPr lang="en-US" b="1" dirty="0"/>
              <a:t>Individual hits 37% tax bracket at $500,000 of income</a:t>
            </a:r>
          </a:p>
          <a:p>
            <a:pPr lvl="2" algn="just">
              <a:buClr>
                <a:schemeClr val="accent6">
                  <a:lumMod val="50000"/>
                </a:schemeClr>
              </a:buClr>
            </a:pPr>
            <a:r>
              <a:rPr lang="en-US" b="1" dirty="0"/>
              <a:t>Irrevocable Trust hits 37% tax bracket at $12,500 of income</a:t>
            </a:r>
          </a:p>
          <a:p>
            <a:pPr lvl="1">
              <a:buClr>
                <a:schemeClr val="accent6">
                  <a:lumMod val="50000"/>
                </a:schemeClr>
              </a:buClr>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49</a:t>
            </a:fld>
            <a:endParaRPr lang="en-US"/>
          </a:p>
        </p:txBody>
      </p:sp>
    </p:spTree>
    <p:extLst>
      <p:ext uri="{BB962C8B-B14F-4D97-AF65-F5344CB8AC3E}">
        <p14:creationId xmlns:p14="http://schemas.microsoft.com/office/powerpoint/2010/main" val="21838929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337350"/>
            <a:ext cx="7765322" cy="970450"/>
          </a:xfrm>
        </p:spPr>
        <p:txBody>
          <a:bodyPr>
            <a:normAutofit fontScale="90000"/>
          </a:bodyPr>
          <a:lstStyle/>
          <a:p>
            <a:pPr lvl="0"/>
            <a:r>
              <a:rPr lang="en-US" b="1" dirty="0"/>
              <a:t>Wills v. Trusts: Contractual Differences</a:t>
            </a:r>
          </a:p>
        </p:txBody>
      </p:sp>
      <p:sp>
        <p:nvSpPr>
          <p:cNvPr id="3" name="Content Placeholder 2"/>
          <p:cNvSpPr>
            <a:spLocks noGrp="1"/>
          </p:cNvSpPr>
          <p:nvPr>
            <p:ph idx="1"/>
          </p:nvPr>
        </p:nvSpPr>
        <p:spPr>
          <a:xfrm>
            <a:off x="457200" y="1408176"/>
            <a:ext cx="8229600" cy="4916424"/>
          </a:xfrm>
        </p:spPr>
        <p:txBody>
          <a:bodyPr>
            <a:normAutofit/>
          </a:bodyPr>
          <a:lstStyle/>
          <a:p>
            <a:pPr marL="0" lvl="0" indent="0">
              <a:buNone/>
            </a:pPr>
            <a:r>
              <a:rPr lang="en-US" b="1" u="sng" dirty="0"/>
              <a:t>Parties to Trusts:</a:t>
            </a:r>
            <a:endParaRPr lang="en-US" b="1" i="1" dirty="0"/>
          </a:p>
          <a:p>
            <a:pPr marL="0" lvl="0" indent="0">
              <a:buNone/>
            </a:pPr>
            <a:endParaRPr lang="en-US" i="1" dirty="0"/>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5</a:t>
            </a:fld>
            <a:endParaRPr lang="en-US"/>
          </a:p>
        </p:txBody>
      </p:sp>
      <p:graphicFrame>
        <p:nvGraphicFramePr>
          <p:cNvPr id="6" name="Content Placeholder 3">
            <a:extLst>
              <a:ext uri="{FF2B5EF4-FFF2-40B4-BE49-F238E27FC236}">
                <a16:creationId xmlns:a16="http://schemas.microsoft.com/office/drawing/2014/main" id="{8D7D19C8-79C1-47BA-8E89-E3E1AF587274}"/>
              </a:ext>
            </a:extLst>
          </p:cNvPr>
          <p:cNvGraphicFramePr>
            <a:graphicFrameLocks/>
          </p:cNvGraphicFramePr>
          <p:nvPr>
            <p:extLst>
              <p:ext uri="{D42A27DB-BD31-4B8C-83A1-F6EECF244321}">
                <p14:modId xmlns:p14="http://schemas.microsoft.com/office/powerpoint/2010/main" val="4144184862"/>
              </p:ext>
            </p:extLst>
          </p:nvPr>
        </p:nvGraphicFramePr>
        <p:xfrm>
          <a:off x="457200" y="2101049"/>
          <a:ext cx="8229600"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04636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u="sng" dirty="0"/>
              <a:t>VII. Funding Trusts</a:t>
            </a:r>
          </a:p>
        </p:txBody>
      </p:sp>
      <p:sp>
        <p:nvSpPr>
          <p:cNvPr id="3" name="Content Placeholder 2"/>
          <p:cNvSpPr>
            <a:spLocks noGrp="1"/>
          </p:cNvSpPr>
          <p:nvPr>
            <p:ph idx="1"/>
          </p:nvPr>
        </p:nvSpPr>
        <p:spPr>
          <a:xfrm>
            <a:off x="457200" y="1600200"/>
            <a:ext cx="8229600" cy="4724400"/>
          </a:xfrm>
        </p:spPr>
        <p:txBody>
          <a:bodyPr>
            <a:normAutofit/>
          </a:bodyPr>
          <a:lstStyle/>
          <a:p>
            <a:pPr marL="0" lvl="0" indent="0" algn="ctr">
              <a:buNone/>
            </a:pPr>
            <a:r>
              <a:rPr lang="en-US" b="1" u="sng" dirty="0"/>
              <a:t>Your Trust must own assets in the present or future, or it is ineffective.</a:t>
            </a:r>
          </a:p>
          <a:p>
            <a:pPr marL="0" lvl="0" indent="0" algn="ctr">
              <a:buNone/>
            </a:pPr>
            <a:endParaRPr lang="en-US" b="1" u="sng" dirty="0"/>
          </a:p>
          <a:p>
            <a:pPr marL="457200" indent="-457200"/>
            <a:r>
              <a:rPr lang="en-US" b="1" u="sng" dirty="0"/>
              <a:t>Example:</a:t>
            </a:r>
            <a:r>
              <a:rPr lang="en-US" b="1" dirty="0"/>
              <a:t> You open a bank account but never place money in it – the account is ineffective</a:t>
            </a:r>
          </a:p>
          <a:p>
            <a:pPr marL="0" indent="0">
              <a:buNone/>
            </a:pPr>
            <a:endParaRPr lang="en-US" u="sng"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50</a:t>
            </a:fld>
            <a:endParaRPr lang="en-US"/>
          </a:p>
        </p:txBody>
      </p:sp>
      <p:pic>
        <p:nvPicPr>
          <p:cNvPr id="8194" name="Picture 2" descr="Image result for no money">
            <a:extLst>
              <a:ext uri="{FF2B5EF4-FFF2-40B4-BE49-F238E27FC236}">
                <a16:creationId xmlns:a16="http://schemas.microsoft.com/office/drawing/2014/main" id="{01FAA941-9ACD-4B48-8C70-3799CD583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463771"/>
            <a:ext cx="182880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85898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413552"/>
            <a:ext cx="7765322" cy="970450"/>
          </a:xfrm>
        </p:spPr>
        <p:txBody>
          <a:bodyPr>
            <a:normAutofit fontScale="90000"/>
          </a:bodyPr>
          <a:lstStyle/>
          <a:p>
            <a:pPr lvl="0"/>
            <a:r>
              <a:rPr lang="en-US" b="1" dirty="0"/>
              <a:t>What info is the Financial Institution Entitled to?</a:t>
            </a:r>
          </a:p>
        </p:txBody>
      </p:sp>
      <p:sp>
        <p:nvSpPr>
          <p:cNvPr id="3" name="Content Placeholder 2"/>
          <p:cNvSpPr>
            <a:spLocks noGrp="1"/>
          </p:cNvSpPr>
          <p:nvPr>
            <p:ph idx="1"/>
          </p:nvPr>
        </p:nvSpPr>
        <p:spPr>
          <a:xfrm>
            <a:off x="304800" y="1523999"/>
            <a:ext cx="8382000" cy="4952999"/>
          </a:xfrm>
        </p:spPr>
        <p:txBody>
          <a:bodyPr>
            <a:normAutofit lnSpcReduction="10000"/>
          </a:bodyPr>
          <a:lstStyle/>
          <a:p>
            <a:pPr marL="0" lvl="0" indent="0">
              <a:buNone/>
            </a:pPr>
            <a:r>
              <a:rPr lang="en-US" sz="2200" b="1" u="sng" dirty="0"/>
              <a:t>Problem:</a:t>
            </a:r>
            <a:r>
              <a:rPr lang="en-US" sz="2200" b="1" dirty="0"/>
              <a:t> </a:t>
            </a:r>
            <a:r>
              <a:rPr lang="en-US" sz="2200" b="1" i="1" dirty="0"/>
              <a:t>The financial company wants a copy of the Trust, but I don’t want to share it!</a:t>
            </a:r>
          </a:p>
          <a:p>
            <a:pPr marL="0" lvl="0" indent="0">
              <a:buNone/>
            </a:pPr>
            <a:endParaRPr lang="en-US" i="1" dirty="0"/>
          </a:p>
          <a:p>
            <a:pPr>
              <a:buClr>
                <a:schemeClr val="accent6">
                  <a:lumMod val="50000"/>
                </a:schemeClr>
              </a:buClr>
            </a:pPr>
            <a:r>
              <a:rPr lang="en-US" sz="2600" b="1" dirty="0"/>
              <a:t>A financial company is entitled to the “Title Page” and “Signature Page”</a:t>
            </a:r>
          </a:p>
          <a:p>
            <a:pPr>
              <a:buClr>
                <a:schemeClr val="accent6">
                  <a:lumMod val="50000"/>
                </a:schemeClr>
              </a:buClr>
            </a:pPr>
            <a:r>
              <a:rPr lang="en-US" sz="2600" b="1" dirty="0"/>
              <a:t>May request a “</a:t>
            </a:r>
            <a:r>
              <a:rPr lang="en-US" sz="2600" b="1" u="sng" dirty="0"/>
              <a:t>Certification of Trust</a:t>
            </a:r>
            <a:r>
              <a:rPr lang="en-US" sz="2600" b="1" dirty="0"/>
              <a:t>”</a:t>
            </a:r>
          </a:p>
          <a:p>
            <a:pPr lvl="1">
              <a:buClr>
                <a:schemeClr val="accent6">
                  <a:lumMod val="50000"/>
                </a:schemeClr>
              </a:buClr>
            </a:pPr>
            <a:r>
              <a:rPr lang="en-US" sz="1700" b="1" dirty="0"/>
              <a:t>Includes Settlor’s name, Trustees’ names, Tax ID # [“EIN”]; include a “hold harmless” for company</a:t>
            </a:r>
          </a:p>
          <a:p>
            <a:pPr lvl="1">
              <a:buClr>
                <a:schemeClr val="accent6">
                  <a:lumMod val="50000"/>
                </a:schemeClr>
              </a:buClr>
            </a:pPr>
            <a:r>
              <a:rPr lang="en-US" sz="1700" b="1" dirty="0"/>
              <a:t>Larger companies may have their own</a:t>
            </a:r>
          </a:p>
          <a:p>
            <a:pPr>
              <a:buClr>
                <a:schemeClr val="accent6">
                  <a:lumMod val="50000"/>
                </a:schemeClr>
              </a:buClr>
            </a:pPr>
            <a:r>
              <a:rPr lang="en-US" sz="2600" b="1" dirty="0"/>
              <a:t>They still won’t accept it?</a:t>
            </a:r>
          </a:p>
          <a:p>
            <a:pPr lvl="1">
              <a:buClr>
                <a:schemeClr val="accent6">
                  <a:lumMod val="50000"/>
                </a:schemeClr>
              </a:buClr>
            </a:pPr>
            <a:r>
              <a:rPr lang="en-US" sz="1700" b="1" dirty="0"/>
              <a:t>Ask for a manager</a:t>
            </a:r>
          </a:p>
          <a:p>
            <a:pPr lvl="1">
              <a:buClr>
                <a:schemeClr val="accent6">
                  <a:lumMod val="50000"/>
                </a:schemeClr>
              </a:buClr>
            </a:pPr>
            <a:r>
              <a:rPr lang="en-US" sz="1700" b="1" dirty="0"/>
              <a:t>Or just give them the trust (with the client’s permission)</a:t>
            </a:r>
          </a:p>
          <a:p>
            <a:pPr marL="0" indent="0">
              <a:buNone/>
            </a:pPr>
            <a:endParaRPr lang="en-US" u="sng"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51</a:t>
            </a:fld>
            <a:endParaRPr lang="en-US"/>
          </a:p>
        </p:txBody>
      </p:sp>
    </p:spTree>
    <p:extLst>
      <p:ext uri="{BB962C8B-B14F-4D97-AF65-F5344CB8AC3E}">
        <p14:creationId xmlns:p14="http://schemas.microsoft.com/office/powerpoint/2010/main" val="335823156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39" y="445600"/>
            <a:ext cx="7765322" cy="970450"/>
          </a:xfrm>
        </p:spPr>
        <p:txBody>
          <a:bodyPr>
            <a:normAutofit fontScale="90000"/>
          </a:bodyPr>
          <a:lstStyle/>
          <a:p>
            <a:pPr lvl="0"/>
            <a:r>
              <a:rPr lang="en-US" b="1" dirty="0"/>
              <a:t>Funding Trusts with Current Assets</a:t>
            </a:r>
          </a:p>
        </p:txBody>
      </p:sp>
      <p:sp>
        <p:nvSpPr>
          <p:cNvPr id="3" name="Content Placeholder 2"/>
          <p:cNvSpPr>
            <a:spLocks noGrp="1"/>
          </p:cNvSpPr>
          <p:nvPr>
            <p:ph idx="1"/>
          </p:nvPr>
        </p:nvSpPr>
        <p:spPr>
          <a:xfrm>
            <a:off x="228600" y="1600200"/>
            <a:ext cx="8458200" cy="4648200"/>
          </a:xfrm>
        </p:spPr>
        <p:txBody>
          <a:bodyPr>
            <a:normAutofit lnSpcReduction="10000"/>
          </a:bodyPr>
          <a:lstStyle/>
          <a:p>
            <a:pPr marL="118872" indent="0">
              <a:buClr>
                <a:schemeClr val="accent6">
                  <a:lumMod val="50000"/>
                </a:schemeClr>
              </a:buClr>
              <a:buNone/>
            </a:pPr>
            <a:r>
              <a:rPr lang="en-US" b="1" dirty="0"/>
              <a:t>Anything you own NOW that you CAN change without penalties or taxes</a:t>
            </a:r>
          </a:p>
          <a:p>
            <a:pPr>
              <a:buClr>
                <a:schemeClr val="accent6">
                  <a:lumMod val="50000"/>
                </a:schemeClr>
              </a:buClr>
            </a:pPr>
            <a:r>
              <a:rPr lang="en-US" b="1" dirty="0"/>
              <a:t>Bank &amp; brokerage accounts</a:t>
            </a:r>
          </a:p>
          <a:p>
            <a:pPr>
              <a:buClr>
                <a:schemeClr val="accent6">
                  <a:lumMod val="50000"/>
                </a:schemeClr>
              </a:buClr>
            </a:pPr>
            <a:r>
              <a:rPr lang="en-US" b="1" dirty="0"/>
              <a:t>Deeds for real estate</a:t>
            </a:r>
          </a:p>
          <a:p>
            <a:pPr>
              <a:buClr>
                <a:schemeClr val="accent6">
                  <a:lumMod val="50000"/>
                </a:schemeClr>
              </a:buClr>
            </a:pPr>
            <a:r>
              <a:rPr lang="en-US" b="1" dirty="0"/>
              <a:t>LLC ownership, corporate stock certificates</a:t>
            </a:r>
          </a:p>
          <a:p>
            <a:pPr marL="118872" indent="0">
              <a:buClr>
                <a:schemeClr val="accent6">
                  <a:lumMod val="50000"/>
                </a:schemeClr>
              </a:buClr>
              <a:buNone/>
            </a:pPr>
            <a:endParaRPr lang="en-US" b="1" dirty="0"/>
          </a:p>
          <a:p>
            <a:pPr marL="118872" indent="0" algn="just">
              <a:buClr>
                <a:schemeClr val="accent6">
                  <a:lumMod val="50000"/>
                </a:schemeClr>
              </a:buClr>
              <a:buNone/>
            </a:pPr>
            <a:r>
              <a:rPr lang="en-US" b="1" dirty="0">
                <a:sym typeface="Wingdings" panose="05000000000000000000" pitchFamily="2" charset="2"/>
              </a:rPr>
              <a:t> It is NOT your job to transfer current assets to the Trust’s ownership (unless you are POA &amp; Trustee)…but you SHOULD in the future confirm it has been accomplished.</a:t>
            </a:r>
          </a:p>
          <a:p>
            <a:pPr marL="411480" lvl="1" indent="0">
              <a:buClr>
                <a:schemeClr val="accent6">
                  <a:lumMod val="50000"/>
                </a:schemeClr>
              </a:buClr>
              <a:buNone/>
            </a:pPr>
            <a:r>
              <a:rPr lang="en-US" b="1" dirty="0"/>
              <a:t>You may have to create a new account as some companies</a:t>
            </a:r>
          </a:p>
          <a:p>
            <a:pPr marL="411480" lvl="1" indent="0">
              <a:buClr>
                <a:schemeClr val="accent6">
                  <a:lumMod val="50000"/>
                </a:schemeClr>
              </a:buClr>
              <a:buNone/>
            </a:pPr>
            <a:r>
              <a:rPr lang="en-US" b="1" dirty="0"/>
              <a:t>Can be a paid: Automatic deposits and debits may cease</a:t>
            </a:r>
          </a:p>
          <a:p>
            <a:pPr marL="411480" lvl="1" indent="0">
              <a:buClr>
                <a:schemeClr val="accent6">
                  <a:lumMod val="50000"/>
                </a:schemeClr>
              </a:buClr>
              <a:buNone/>
            </a:pPr>
            <a:r>
              <a:rPr lang="en-US" b="1" dirty="0"/>
              <a:t>Ask the banker and financial advisor for help!</a:t>
            </a:r>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52</a:t>
            </a:fld>
            <a:endParaRPr lang="en-US"/>
          </a:p>
        </p:txBody>
      </p:sp>
    </p:spTree>
    <p:extLst>
      <p:ext uri="{BB962C8B-B14F-4D97-AF65-F5344CB8AC3E}">
        <p14:creationId xmlns:p14="http://schemas.microsoft.com/office/powerpoint/2010/main" val="377896514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Funding Trusts with Future Assets</a:t>
            </a:r>
          </a:p>
        </p:txBody>
      </p:sp>
      <p:sp>
        <p:nvSpPr>
          <p:cNvPr id="3" name="Content Placeholder 2"/>
          <p:cNvSpPr>
            <a:spLocks noGrp="1"/>
          </p:cNvSpPr>
          <p:nvPr>
            <p:ph idx="1"/>
          </p:nvPr>
        </p:nvSpPr>
        <p:spPr>
          <a:xfrm>
            <a:off x="228600" y="1600200"/>
            <a:ext cx="8458200" cy="4724400"/>
          </a:xfrm>
        </p:spPr>
        <p:txBody>
          <a:bodyPr>
            <a:normAutofit/>
          </a:bodyPr>
          <a:lstStyle/>
          <a:p>
            <a:pPr marL="118872" indent="0">
              <a:buClr>
                <a:schemeClr val="accent6">
                  <a:lumMod val="50000"/>
                </a:schemeClr>
              </a:buClr>
              <a:buNone/>
            </a:pPr>
            <a:r>
              <a:rPr lang="en-US" b="1" dirty="0"/>
              <a:t>Anything you own that you can change WITH penalties or taxes, or that you can wait until later</a:t>
            </a:r>
          </a:p>
          <a:p>
            <a:pPr>
              <a:buClr>
                <a:schemeClr val="accent6">
                  <a:lumMod val="50000"/>
                </a:schemeClr>
              </a:buClr>
            </a:pPr>
            <a:r>
              <a:rPr lang="en-US" b="1" dirty="0"/>
              <a:t>Life Insurance</a:t>
            </a:r>
          </a:p>
          <a:p>
            <a:pPr lvl="1">
              <a:buClr>
                <a:schemeClr val="accent6">
                  <a:lumMod val="50000"/>
                </a:schemeClr>
              </a:buClr>
            </a:pPr>
            <a:r>
              <a:rPr lang="en-US" b="1" dirty="0"/>
              <a:t>But remember: ILITs require the Owner is also the Trust</a:t>
            </a:r>
          </a:p>
          <a:p>
            <a:pPr>
              <a:buClr>
                <a:schemeClr val="accent6">
                  <a:lumMod val="50000"/>
                </a:schemeClr>
              </a:buClr>
            </a:pPr>
            <a:r>
              <a:rPr lang="en-US" b="1" dirty="0"/>
              <a:t>Retirement Plans (IRAs, 401(k)s, 403(b)s)</a:t>
            </a:r>
          </a:p>
          <a:p>
            <a:pPr marL="118872" indent="0">
              <a:buClr>
                <a:schemeClr val="accent6">
                  <a:lumMod val="50000"/>
                </a:schemeClr>
              </a:buClr>
              <a:buNone/>
            </a:pPr>
            <a:endParaRPr lang="en-US" b="1" dirty="0"/>
          </a:p>
          <a:p>
            <a:pPr marL="118872" indent="0">
              <a:buClr>
                <a:schemeClr val="accent6">
                  <a:lumMod val="50000"/>
                </a:schemeClr>
              </a:buClr>
              <a:buNone/>
            </a:pPr>
            <a:r>
              <a:rPr lang="en-US" b="1" dirty="0">
                <a:sym typeface="Wingdings" panose="05000000000000000000" pitchFamily="2" charset="2"/>
              </a:rPr>
              <a:t> It MAY be your job to transfer future assets to the Trust’s ownership </a:t>
            </a:r>
          </a:p>
          <a:p>
            <a:pPr marL="411480" lvl="1" indent="0">
              <a:buClr>
                <a:schemeClr val="accent6">
                  <a:lumMod val="50000"/>
                </a:schemeClr>
              </a:buClr>
              <a:buNone/>
            </a:pPr>
            <a:r>
              <a:rPr lang="en-US" b="1" dirty="0"/>
              <a:t>You are only updating info for an existing account</a:t>
            </a:r>
          </a:p>
          <a:p>
            <a:pPr marL="411480" lvl="1" indent="0">
              <a:buClr>
                <a:schemeClr val="accent6">
                  <a:lumMod val="50000"/>
                </a:schemeClr>
              </a:buClr>
              <a:buNone/>
            </a:pPr>
            <a:r>
              <a:rPr lang="en-US" b="1" dirty="0"/>
              <a:t>Ask the banker and financial advisor for help!</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53</a:t>
            </a:fld>
            <a:endParaRPr lang="en-US"/>
          </a:p>
        </p:txBody>
      </p:sp>
    </p:spTree>
    <p:extLst>
      <p:ext uri="{BB962C8B-B14F-4D97-AF65-F5344CB8AC3E}">
        <p14:creationId xmlns:p14="http://schemas.microsoft.com/office/powerpoint/2010/main" val="362716140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Life Insurance</a:t>
            </a:r>
          </a:p>
        </p:txBody>
      </p:sp>
      <p:sp>
        <p:nvSpPr>
          <p:cNvPr id="3" name="Content Placeholder 2"/>
          <p:cNvSpPr>
            <a:spLocks noGrp="1"/>
          </p:cNvSpPr>
          <p:nvPr>
            <p:ph idx="1"/>
          </p:nvPr>
        </p:nvSpPr>
        <p:spPr>
          <a:xfrm>
            <a:off x="457200" y="1523999"/>
            <a:ext cx="8229600" cy="5029201"/>
          </a:xfrm>
        </p:spPr>
        <p:txBody>
          <a:bodyPr>
            <a:normAutofit/>
          </a:bodyPr>
          <a:lstStyle/>
          <a:p>
            <a:pPr>
              <a:buClr>
                <a:schemeClr val="accent6">
                  <a:lumMod val="50000"/>
                </a:schemeClr>
              </a:buClr>
              <a:buFont typeface="Wingdings" panose="05000000000000000000" pitchFamily="2" charset="2"/>
              <a:buChar char="à"/>
            </a:pPr>
            <a:r>
              <a:rPr lang="en-US" b="1" dirty="0">
                <a:sym typeface="Wingdings" panose="05000000000000000000" pitchFamily="2" charset="2"/>
              </a:rPr>
              <a:t>Future Asset b/c it doesn’t pay until you die</a:t>
            </a:r>
          </a:p>
          <a:p>
            <a:pPr marL="118872" indent="0">
              <a:buClr>
                <a:schemeClr val="accent6">
                  <a:lumMod val="50000"/>
                </a:schemeClr>
              </a:buClr>
              <a:buNone/>
            </a:pPr>
            <a:endParaRPr lang="en-US" b="1" dirty="0">
              <a:sym typeface="Wingdings" panose="05000000000000000000" pitchFamily="2" charset="2"/>
            </a:endParaRPr>
          </a:p>
          <a:p>
            <a:pPr marL="118872" indent="0">
              <a:buClr>
                <a:schemeClr val="accent6">
                  <a:lumMod val="50000"/>
                </a:schemeClr>
              </a:buClr>
              <a:buNone/>
            </a:pPr>
            <a:r>
              <a:rPr lang="en-US" b="1" dirty="0"/>
              <a:t>Important to differentiate the Trust as life insurance beneficiary or owner</a:t>
            </a:r>
          </a:p>
          <a:p>
            <a:pPr>
              <a:buClr>
                <a:schemeClr val="accent6">
                  <a:lumMod val="50000"/>
                </a:schemeClr>
              </a:buClr>
            </a:pPr>
            <a:r>
              <a:rPr lang="en-US" b="1" dirty="0"/>
              <a:t>Use Trust as a Beneficiary</a:t>
            </a:r>
          </a:p>
          <a:p>
            <a:pPr lvl="1">
              <a:buClr>
                <a:schemeClr val="accent6">
                  <a:lumMod val="50000"/>
                </a:schemeClr>
              </a:buClr>
            </a:pPr>
            <a:r>
              <a:rPr lang="en-US" b="1" dirty="0"/>
              <a:t>Best to leave insurance for small children to Trusts</a:t>
            </a:r>
          </a:p>
          <a:p>
            <a:pPr lvl="1">
              <a:buClr>
                <a:schemeClr val="accent6">
                  <a:lumMod val="50000"/>
                </a:schemeClr>
              </a:buClr>
            </a:pPr>
            <a:r>
              <a:rPr lang="en-US" b="1" dirty="0"/>
              <a:t>May help equalize estates instead of giving directly to spouse</a:t>
            </a:r>
          </a:p>
          <a:p>
            <a:pPr>
              <a:buClr>
                <a:schemeClr val="accent6">
                  <a:lumMod val="50000"/>
                </a:schemeClr>
              </a:buClr>
            </a:pPr>
            <a:r>
              <a:rPr lang="en-US" b="1" dirty="0"/>
              <a:t>Use Trust as an Owner</a:t>
            </a:r>
          </a:p>
          <a:p>
            <a:pPr lvl="1">
              <a:buClr>
                <a:schemeClr val="accent6">
                  <a:lumMod val="50000"/>
                </a:schemeClr>
              </a:buClr>
            </a:pPr>
            <a:r>
              <a:rPr lang="en-US" b="1" dirty="0"/>
              <a:t>Usually for ILITs – use Annual Exclusion gifts</a:t>
            </a:r>
          </a:p>
          <a:p>
            <a:pPr lvl="1">
              <a:buClr>
                <a:schemeClr val="accent6">
                  <a:lumMod val="50000"/>
                </a:schemeClr>
              </a:buClr>
            </a:pPr>
            <a:r>
              <a:rPr lang="en-US" b="1" dirty="0"/>
              <a:t>Also refer to “Crummey Notices”</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54</a:t>
            </a:fld>
            <a:endParaRPr lang="en-US"/>
          </a:p>
        </p:txBody>
      </p:sp>
    </p:spTree>
    <p:extLst>
      <p:ext uri="{BB962C8B-B14F-4D97-AF65-F5344CB8AC3E}">
        <p14:creationId xmlns:p14="http://schemas.microsoft.com/office/powerpoint/2010/main" val="199864340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39" y="457200"/>
            <a:ext cx="7765322" cy="970450"/>
          </a:xfrm>
        </p:spPr>
        <p:txBody>
          <a:bodyPr>
            <a:normAutofit fontScale="90000"/>
          </a:bodyPr>
          <a:lstStyle/>
          <a:p>
            <a:pPr lvl="0"/>
            <a:r>
              <a:rPr lang="en-US" b="1" u="sng" dirty="0"/>
              <a:t>VIII. Handling Beneficiary Designation Forms</a:t>
            </a:r>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pPr marL="0" lvl="0" indent="0">
              <a:buNone/>
            </a:pPr>
            <a:r>
              <a:rPr lang="en-US" b="1" u="sng" dirty="0"/>
              <a:t>Problem:</a:t>
            </a:r>
            <a:r>
              <a:rPr lang="en-US" b="1" dirty="0"/>
              <a:t> </a:t>
            </a:r>
            <a:r>
              <a:rPr lang="en-US" b="1" i="1" dirty="0"/>
              <a:t>Not destroying or revoking past Wills </a:t>
            </a:r>
          </a:p>
          <a:p>
            <a:pPr marL="0" lvl="0" indent="0">
              <a:buNone/>
            </a:pPr>
            <a:endParaRPr lang="en-US" b="1" i="1" dirty="0"/>
          </a:p>
          <a:p>
            <a:pPr>
              <a:buClr>
                <a:schemeClr val="accent6">
                  <a:lumMod val="50000"/>
                </a:schemeClr>
              </a:buClr>
            </a:pPr>
            <a:r>
              <a:rPr lang="en-US" b="1" dirty="0"/>
              <a:t>Some states require all known original Wills to be given to the Court (even if revoked).</a:t>
            </a:r>
          </a:p>
          <a:p>
            <a:pPr>
              <a:buClr>
                <a:schemeClr val="accent6">
                  <a:lumMod val="50000"/>
                </a:schemeClr>
              </a:buClr>
            </a:pPr>
            <a:endParaRPr lang="en-US" b="1" dirty="0"/>
          </a:p>
          <a:p>
            <a:pPr>
              <a:buClr>
                <a:schemeClr val="accent6">
                  <a:lumMod val="50000"/>
                </a:schemeClr>
              </a:buClr>
            </a:pPr>
            <a:r>
              <a:rPr lang="en-US" b="1" dirty="0"/>
              <a:t>Adversely-affected parties from old Wills must be placed on notice.</a:t>
            </a:r>
          </a:p>
          <a:p>
            <a:pPr marL="118872" indent="0">
              <a:buClr>
                <a:schemeClr val="accent6">
                  <a:lumMod val="50000"/>
                </a:schemeClr>
              </a:buClr>
              <a:buNone/>
            </a:pPr>
            <a:endParaRPr lang="en-US" b="1" dirty="0"/>
          </a:p>
          <a:p>
            <a:pPr>
              <a:buClr>
                <a:schemeClr val="accent6">
                  <a:lumMod val="50000"/>
                </a:schemeClr>
              </a:buClr>
            </a:pPr>
            <a:r>
              <a:rPr lang="en-US" b="1" dirty="0"/>
              <a:t>Usually happens when:</a:t>
            </a:r>
          </a:p>
          <a:p>
            <a:pPr lvl="1">
              <a:buClr>
                <a:schemeClr val="tx1"/>
              </a:buClr>
            </a:pPr>
            <a:r>
              <a:rPr lang="en-US" b="1" dirty="0"/>
              <a:t>Decedent holds onto old Will and doesn’t discard of it</a:t>
            </a:r>
          </a:p>
          <a:p>
            <a:pPr lvl="1">
              <a:buClr>
                <a:schemeClr val="tx1"/>
              </a:buClr>
            </a:pPr>
            <a:r>
              <a:rPr lang="en-US" b="1" dirty="0"/>
              <a:t>Multiple original copies of the Will are executed</a:t>
            </a:r>
          </a:p>
          <a:p>
            <a:pPr lvl="1">
              <a:buClr>
                <a:schemeClr val="tx1"/>
              </a:buClr>
            </a:pPr>
            <a:r>
              <a:rPr lang="en-US" b="1" dirty="0"/>
              <a:t>Testator gives it to the Court to safeguard</a:t>
            </a:r>
          </a:p>
          <a:p>
            <a:pPr lvl="1">
              <a:buClr>
                <a:schemeClr val="tx1"/>
              </a:buClr>
            </a:pPr>
            <a:r>
              <a:rPr lang="en-US" b="1" dirty="0"/>
              <a:t>Prior attorney acts as </a:t>
            </a:r>
            <a:r>
              <a:rPr lang="en-US" b="1" dirty="0" err="1"/>
              <a:t>bailee</a:t>
            </a:r>
            <a:r>
              <a:rPr lang="en-US" b="1" dirty="0"/>
              <a:t> of all clients’ Wills</a:t>
            </a:r>
          </a:p>
          <a:p>
            <a:pPr lvl="1">
              <a:buClr>
                <a:schemeClr val="tx1"/>
              </a:buClr>
            </a:pPr>
            <a:r>
              <a:rPr lang="en-US" b="1" dirty="0"/>
              <a:t>Old Will given to a prior-trusted party</a:t>
            </a:r>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55</a:t>
            </a:fld>
            <a:endParaRPr lang="en-US"/>
          </a:p>
        </p:txBody>
      </p:sp>
    </p:spTree>
    <p:extLst>
      <p:ext uri="{BB962C8B-B14F-4D97-AF65-F5344CB8AC3E}">
        <p14:creationId xmlns:p14="http://schemas.microsoft.com/office/powerpoint/2010/main" val="368800029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892" y="507567"/>
            <a:ext cx="7765322" cy="970450"/>
          </a:xfrm>
        </p:spPr>
        <p:txBody>
          <a:bodyPr>
            <a:normAutofit fontScale="90000"/>
          </a:bodyPr>
          <a:lstStyle/>
          <a:p>
            <a:pPr lvl="0"/>
            <a:r>
              <a:rPr lang="en-US" b="1" dirty="0"/>
              <a:t>Inter </a:t>
            </a:r>
            <a:r>
              <a:rPr lang="en-US" b="1" dirty="0" err="1"/>
              <a:t>Vivos</a:t>
            </a:r>
            <a:r>
              <a:rPr lang="en-US" b="1" dirty="0"/>
              <a:t> Trusts Beneficiary Forms</a:t>
            </a:r>
          </a:p>
        </p:txBody>
      </p:sp>
      <p:sp>
        <p:nvSpPr>
          <p:cNvPr id="3" name="Content Placeholder 2"/>
          <p:cNvSpPr>
            <a:spLocks noGrp="1"/>
          </p:cNvSpPr>
          <p:nvPr>
            <p:ph idx="1"/>
          </p:nvPr>
        </p:nvSpPr>
        <p:spPr>
          <a:xfrm>
            <a:off x="228600" y="1600199"/>
            <a:ext cx="8458200" cy="4756151"/>
          </a:xfrm>
        </p:spPr>
        <p:txBody>
          <a:bodyPr>
            <a:normAutofit lnSpcReduction="10000"/>
          </a:bodyPr>
          <a:lstStyle/>
          <a:p>
            <a:pPr>
              <a:buClr>
                <a:schemeClr val="accent6">
                  <a:lumMod val="50000"/>
                </a:schemeClr>
              </a:buClr>
            </a:pPr>
            <a:r>
              <a:rPr lang="en-US" b="1" dirty="0"/>
              <a:t>These forms tend to be easy, though some beneficiary forms for retirement plans assume you wouldn’t want a Trust to be a beneficiary. </a:t>
            </a:r>
          </a:p>
          <a:p>
            <a:pPr marL="118872" indent="0">
              <a:buClr>
                <a:schemeClr val="accent6">
                  <a:lumMod val="50000"/>
                </a:schemeClr>
              </a:buClr>
              <a:buNone/>
            </a:pPr>
            <a:endParaRPr lang="en-US" b="1" dirty="0"/>
          </a:p>
          <a:p>
            <a:pPr marL="118872" indent="0">
              <a:buClr>
                <a:schemeClr val="accent6">
                  <a:lumMod val="50000"/>
                </a:schemeClr>
              </a:buClr>
              <a:buNone/>
            </a:pPr>
            <a:r>
              <a:rPr lang="en-US" b="1" dirty="0"/>
              <a:t>EXAMPLES: </a:t>
            </a:r>
          </a:p>
          <a:p>
            <a:pPr marL="118872" indent="0">
              <a:buClr>
                <a:schemeClr val="accent6">
                  <a:lumMod val="50000"/>
                </a:schemeClr>
              </a:buClr>
              <a:buNone/>
            </a:pPr>
            <a:r>
              <a:rPr lang="en-US" b="1" i="1" u="sng" dirty="0"/>
              <a:t>“The Robin Williams Revocable Lifetime Trust dated April 7, 2018”</a:t>
            </a:r>
          </a:p>
          <a:p>
            <a:pPr marL="118872" indent="0">
              <a:buClr>
                <a:schemeClr val="accent6">
                  <a:lumMod val="50000"/>
                </a:schemeClr>
              </a:buClr>
              <a:buNone/>
            </a:pPr>
            <a:endParaRPr lang="en-US" b="1" i="1" u="sng" dirty="0"/>
          </a:p>
          <a:p>
            <a:pPr marL="411480" lvl="1" indent="0">
              <a:buClr>
                <a:schemeClr val="accent6">
                  <a:lumMod val="50000"/>
                </a:schemeClr>
              </a:buClr>
              <a:buNone/>
            </a:pPr>
            <a:r>
              <a:rPr lang="en-US" b="1" dirty="0"/>
              <a:t>You can also name the beneficiary (especially on Deeds) as follows:</a:t>
            </a:r>
          </a:p>
          <a:p>
            <a:pPr marL="118872" indent="0">
              <a:buClr>
                <a:schemeClr val="accent6">
                  <a:lumMod val="50000"/>
                </a:schemeClr>
              </a:buClr>
              <a:buNone/>
            </a:pPr>
            <a:r>
              <a:rPr lang="en-US" b="1" i="1" u="sng" dirty="0"/>
              <a:t>“The Trustee of the Robin Williams Revocable Lifetime Trust dated April 7, 2018”</a:t>
            </a:r>
          </a:p>
          <a:p>
            <a:pPr marL="118872" indent="0">
              <a:buClr>
                <a:schemeClr val="accent6">
                  <a:lumMod val="50000"/>
                </a:schemeClr>
              </a:buClr>
              <a:buNone/>
            </a:pPr>
            <a:endParaRPr lang="en-US" b="1" i="1" u="sng" dirty="0"/>
          </a:p>
          <a:p>
            <a:pPr marL="118872" indent="0">
              <a:buClr>
                <a:schemeClr val="accent6">
                  <a:lumMod val="50000"/>
                </a:schemeClr>
              </a:buClr>
              <a:buNone/>
            </a:pPr>
            <a:r>
              <a:rPr lang="en-US" b="1" dirty="0">
                <a:sym typeface="Wingdings" panose="05000000000000000000" pitchFamily="2" charset="2"/>
              </a:rPr>
              <a:t> When in doubt: Ask your preferred Title Company or financial advisor</a:t>
            </a:r>
            <a:endParaRPr lang="en-US" b="1" dirty="0"/>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a:xfrm>
            <a:off x="8086130" y="6173787"/>
            <a:ext cx="565159" cy="365125"/>
          </a:xfrm>
        </p:spPr>
        <p:txBody>
          <a:bodyPr/>
          <a:lstStyle/>
          <a:p>
            <a:fld id="{12592391-BE28-40DC-B41F-F7B2CE4C2358}" type="slidenum">
              <a:rPr lang="en-US" smtClean="0"/>
              <a:t>56</a:t>
            </a:fld>
            <a:endParaRPr lang="en-US" dirty="0"/>
          </a:p>
        </p:txBody>
      </p:sp>
    </p:spTree>
    <p:extLst>
      <p:ext uri="{BB962C8B-B14F-4D97-AF65-F5344CB8AC3E}">
        <p14:creationId xmlns:p14="http://schemas.microsoft.com/office/powerpoint/2010/main" val="351943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5450"/>
            <a:ext cx="8001454" cy="1066800"/>
          </a:xfrm>
        </p:spPr>
        <p:txBody>
          <a:bodyPr>
            <a:normAutofit fontScale="90000"/>
          </a:bodyPr>
          <a:lstStyle/>
          <a:p>
            <a:pPr lvl="0"/>
            <a:r>
              <a:rPr lang="en-US" b="1" dirty="0"/>
              <a:t>Testamentary Trust Beneficiary Forms</a:t>
            </a:r>
          </a:p>
        </p:txBody>
      </p:sp>
      <p:sp>
        <p:nvSpPr>
          <p:cNvPr id="3" name="Content Placeholder 2"/>
          <p:cNvSpPr>
            <a:spLocks noGrp="1"/>
          </p:cNvSpPr>
          <p:nvPr>
            <p:ph idx="1"/>
          </p:nvPr>
        </p:nvSpPr>
        <p:spPr>
          <a:xfrm>
            <a:off x="152400" y="1600200"/>
            <a:ext cx="8785860" cy="4648200"/>
          </a:xfrm>
        </p:spPr>
        <p:txBody>
          <a:bodyPr>
            <a:normAutofit fontScale="85000" lnSpcReduction="10000"/>
          </a:bodyPr>
          <a:lstStyle/>
          <a:p>
            <a:pPr marL="0" lvl="0" indent="0">
              <a:buNone/>
            </a:pPr>
            <a:r>
              <a:rPr lang="en-US" b="1" i="1" dirty="0"/>
              <a:t>Use THIS Order:</a:t>
            </a:r>
          </a:p>
          <a:p>
            <a:pPr marL="633222" indent="-514350">
              <a:buClr>
                <a:schemeClr val="accent6">
                  <a:lumMod val="50000"/>
                </a:schemeClr>
              </a:buClr>
              <a:buAutoNum type="arabicPeriod"/>
            </a:pPr>
            <a:r>
              <a:rPr lang="en-US" b="1" dirty="0"/>
              <a:t>Trust for WHOM</a:t>
            </a:r>
          </a:p>
          <a:p>
            <a:pPr marL="633222" indent="-514350">
              <a:buClr>
                <a:schemeClr val="accent6">
                  <a:lumMod val="50000"/>
                </a:schemeClr>
              </a:buClr>
              <a:buAutoNum type="arabicPeriod"/>
            </a:pPr>
            <a:r>
              <a:rPr lang="en-US" b="1" dirty="0"/>
              <a:t>Created WHERE in the document</a:t>
            </a:r>
          </a:p>
          <a:p>
            <a:pPr marL="633222" indent="-514350">
              <a:buClr>
                <a:schemeClr val="accent6">
                  <a:lumMod val="50000"/>
                </a:schemeClr>
              </a:buClr>
              <a:buAutoNum type="arabicPeriod"/>
            </a:pPr>
            <a:r>
              <a:rPr lang="en-US" b="1" dirty="0"/>
              <a:t>For WHICH instrument</a:t>
            </a:r>
          </a:p>
          <a:p>
            <a:pPr marL="633222" indent="-514350">
              <a:buClr>
                <a:schemeClr val="accent6">
                  <a:lumMod val="50000"/>
                </a:schemeClr>
              </a:buClr>
              <a:buAutoNum type="arabicPeriod"/>
            </a:pPr>
            <a:r>
              <a:rPr lang="en-US" b="1" dirty="0"/>
              <a:t>On WHAT date</a:t>
            </a:r>
          </a:p>
          <a:p>
            <a:pPr marL="118872" indent="0">
              <a:buClr>
                <a:schemeClr val="accent6">
                  <a:lumMod val="50000"/>
                </a:schemeClr>
              </a:buClr>
              <a:buNone/>
            </a:pPr>
            <a:endParaRPr lang="en-US" b="1" dirty="0"/>
          </a:p>
          <a:p>
            <a:pPr marL="118872" indent="0">
              <a:buClr>
                <a:schemeClr val="accent6">
                  <a:lumMod val="50000"/>
                </a:schemeClr>
              </a:buClr>
              <a:buNone/>
            </a:pPr>
            <a:r>
              <a:rPr lang="en-US" b="1" dirty="0"/>
              <a:t>EXAMPLE: </a:t>
            </a:r>
          </a:p>
          <a:p>
            <a:pPr marL="118872" indent="0">
              <a:buClr>
                <a:schemeClr val="accent6">
                  <a:lumMod val="50000"/>
                </a:schemeClr>
              </a:buClr>
              <a:buNone/>
            </a:pPr>
            <a:r>
              <a:rPr lang="en-US" b="1" i="1" u="sng" dirty="0"/>
              <a:t>“The Trust for My Children created by Article FIFTH of my Will dated March 2, 2018”</a:t>
            </a:r>
          </a:p>
          <a:p>
            <a:pPr marL="118872" indent="0">
              <a:buClr>
                <a:schemeClr val="accent6">
                  <a:lumMod val="50000"/>
                </a:schemeClr>
              </a:buClr>
              <a:buNone/>
            </a:pPr>
            <a:endParaRPr lang="en-US" b="1" i="1" u="sng" dirty="0"/>
          </a:p>
          <a:p>
            <a:pPr marL="118872" indent="0">
              <a:buClr>
                <a:schemeClr val="accent6">
                  <a:lumMod val="50000"/>
                </a:schemeClr>
              </a:buClr>
              <a:buNone/>
            </a:pPr>
            <a:r>
              <a:rPr lang="en-US" b="1" dirty="0"/>
              <a:t>This does not always work well: Beneficiary forms differ immensely, and you may have trouble fitting this into some forms. </a:t>
            </a:r>
          </a:p>
          <a:p>
            <a:pPr>
              <a:buClr>
                <a:schemeClr val="accent6">
                  <a:lumMod val="50000"/>
                </a:schemeClr>
              </a:buClr>
            </a:pPr>
            <a:r>
              <a:rPr lang="en-US" b="1" dirty="0"/>
              <a:t>When in doubt: Contact the financial planner, HR department, or plan administrator</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57</a:t>
            </a:fld>
            <a:endParaRPr lang="en-US"/>
          </a:p>
        </p:txBody>
      </p:sp>
    </p:spTree>
    <p:extLst>
      <p:ext uri="{BB962C8B-B14F-4D97-AF65-F5344CB8AC3E}">
        <p14:creationId xmlns:p14="http://schemas.microsoft.com/office/powerpoint/2010/main" val="499594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970450"/>
          </a:xfrm>
        </p:spPr>
        <p:txBody>
          <a:bodyPr>
            <a:normAutofit/>
          </a:bodyPr>
          <a:lstStyle/>
          <a:p>
            <a:pPr lvl="0"/>
            <a:r>
              <a:rPr lang="en-US" b="1" u="sng" dirty="0"/>
              <a:t>IX. Times to Use Trusts</a:t>
            </a:r>
          </a:p>
        </p:txBody>
      </p:sp>
      <p:sp>
        <p:nvSpPr>
          <p:cNvPr id="3" name="Content Placeholder 2"/>
          <p:cNvSpPr>
            <a:spLocks noGrp="1"/>
          </p:cNvSpPr>
          <p:nvPr>
            <p:ph idx="1"/>
          </p:nvPr>
        </p:nvSpPr>
        <p:spPr>
          <a:xfrm>
            <a:off x="457199" y="1648226"/>
            <a:ext cx="8229600" cy="4724400"/>
          </a:xfrm>
        </p:spPr>
        <p:txBody>
          <a:bodyPr>
            <a:normAutofit/>
          </a:bodyPr>
          <a:lstStyle/>
          <a:p>
            <a:pPr marL="0" lvl="0" indent="0">
              <a:buNone/>
            </a:pPr>
            <a:endParaRPr lang="en-US" b="1" dirty="0"/>
          </a:p>
          <a:p>
            <a:pPr marL="0" lvl="0" indent="0">
              <a:buNone/>
            </a:pPr>
            <a:r>
              <a:rPr lang="en-US" b="1" dirty="0"/>
              <a:t>You may want to utilize Trusts in the following situations…</a:t>
            </a:r>
          </a:p>
        </p:txBody>
      </p:sp>
      <p:sp>
        <p:nvSpPr>
          <p:cNvPr id="4" name="Footer Placeholder 3"/>
          <p:cNvSpPr>
            <a:spLocks noGrp="1"/>
          </p:cNvSpPr>
          <p:nvPr>
            <p:ph type="ftr" sz="quarter" idx="11"/>
          </p:nvPr>
        </p:nvSpPr>
        <p:spPr>
          <a:xfrm>
            <a:off x="2667000" y="6356350"/>
            <a:ext cx="3733800" cy="365125"/>
          </a:xfrm>
        </p:spPr>
        <p:txBody>
          <a:bodyPr/>
          <a:lstStyle/>
          <a:p>
            <a:r>
              <a:rPr lang="en-US"/>
              <a:t>Lawline CLE: Trusts: Intermediate Estate Planning Issues </a:t>
            </a:r>
            <a:endParaRPr lang="en-US" dirty="0"/>
          </a:p>
        </p:txBody>
      </p:sp>
      <p:sp>
        <p:nvSpPr>
          <p:cNvPr id="5" name="Slide Number Placeholder 4"/>
          <p:cNvSpPr>
            <a:spLocks noGrp="1"/>
          </p:cNvSpPr>
          <p:nvPr>
            <p:ph type="sldNum" sz="quarter" idx="12"/>
          </p:nvPr>
        </p:nvSpPr>
        <p:spPr>
          <a:xfrm>
            <a:off x="7885509" y="5883276"/>
            <a:ext cx="565159" cy="365125"/>
          </a:xfrm>
        </p:spPr>
        <p:txBody>
          <a:bodyPr/>
          <a:lstStyle/>
          <a:p>
            <a:fld id="{12592391-BE28-40DC-B41F-F7B2CE4C2358}" type="slidenum">
              <a:rPr lang="en-US" smtClean="0"/>
              <a:t>58</a:t>
            </a:fld>
            <a:endParaRPr lang="en-US"/>
          </a:p>
        </p:txBody>
      </p:sp>
      <p:pic>
        <p:nvPicPr>
          <p:cNvPr id="11266" name="Picture 2" descr="Image result for time">
            <a:extLst>
              <a:ext uri="{FF2B5EF4-FFF2-40B4-BE49-F238E27FC236}">
                <a16:creationId xmlns:a16="http://schemas.microsoft.com/office/drawing/2014/main" id="{BCBCE901-9ECE-4D41-918F-0DF9AB49A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647" y="3309213"/>
            <a:ext cx="286270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0305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Family Law:</a:t>
            </a:r>
            <a:br>
              <a:rPr lang="en-US" b="1" dirty="0"/>
            </a:br>
            <a:r>
              <a:rPr lang="en-US" b="1" dirty="0"/>
              <a:t>Life Insurance for Minors</a:t>
            </a:r>
          </a:p>
        </p:txBody>
      </p:sp>
      <p:sp>
        <p:nvSpPr>
          <p:cNvPr id="3" name="Content Placeholder 2"/>
          <p:cNvSpPr>
            <a:spLocks noGrp="1"/>
          </p:cNvSpPr>
          <p:nvPr>
            <p:ph idx="1"/>
          </p:nvPr>
        </p:nvSpPr>
        <p:spPr>
          <a:xfrm>
            <a:off x="457200" y="1600200"/>
            <a:ext cx="8229600" cy="4724400"/>
          </a:xfrm>
        </p:spPr>
        <p:txBody>
          <a:bodyPr>
            <a:normAutofit/>
          </a:bodyPr>
          <a:lstStyle/>
          <a:p>
            <a:pPr marL="0" lvl="0" indent="0" algn="just">
              <a:buNone/>
            </a:pPr>
            <a:r>
              <a:rPr lang="en-US" b="1" u="sng" dirty="0"/>
              <a:t>Issue:</a:t>
            </a:r>
            <a:r>
              <a:rPr lang="en-US" b="1" dirty="0"/>
              <a:t> </a:t>
            </a:r>
            <a:r>
              <a:rPr lang="en-US" b="1" i="1" dirty="0"/>
              <a:t>Divorcing parent wants to ensure the spouse providing child support is covered by a life insurance policy</a:t>
            </a:r>
          </a:p>
          <a:p>
            <a:pPr marL="0" lvl="0" indent="0">
              <a:buNone/>
            </a:pPr>
            <a:endParaRPr lang="en-US" b="1" i="1" dirty="0"/>
          </a:p>
          <a:p>
            <a:pPr algn="just">
              <a:buClr>
                <a:schemeClr val="accent6">
                  <a:lumMod val="50000"/>
                </a:schemeClr>
              </a:buClr>
            </a:pPr>
            <a:r>
              <a:rPr lang="en-US" sz="2800" b="1" dirty="0"/>
              <a:t>Supporting parent may insist a Trust is used so his/her choice of Trustee is named (instead of ex-spouse or minor children), and he/she can feel assured his/her children are provided for and will receive the remaining funds at the correct time.</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59</a:t>
            </a:fld>
            <a:endParaRPr lang="en-US"/>
          </a:p>
        </p:txBody>
      </p:sp>
    </p:spTree>
    <p:extLst>
      <p:ext uri="{BB962C8B-B14F-4D97-AF65-F5344CB8AC3E}">
        <p14:creationId xmlns:p14="http://schemas.microsoft.com/office/powerpoint/2010/main" val="32962142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672" y="437726"/>
            <a:ext cx="7765322" cy="970450"/>
          </a:xfrm>
        </p:spPr>
        <p:txBody>
          <a:bodyPr>
            <a:normAutofit fontScale="90000"/>
          </a:bodyPr>
          <a:lstStyle/>
          <a:p>
            <a:pPr lvl="0"/>
            <a:r>
              <a:rPr lang="en-US" b="1" dirty="0"/>
              <a:t>Wills v. Trusts: Contractual Differences</a:t>
            </a:r>
          </a:p>
        </p:txBody>
      </p:sp>
      <p:sp>
        <p:nvSpPr>
          <p:cNvPr id="3" name="Content Placeholder 2"/>
          <p:cNvSpPr>
            <a:spLocks noGrp="1"/>
          </p:cNvSpPr>
          <p:nvPr>
            <p:ph idx="1"/>
          </p:nvPr>
        </p:nvSpPr>
        <p:spPr>
          <a:xfrm>
            <a:off x="457200" y="1408176"/>
            <a:ext cx="8229600" cy="4916424"/>
          </a:xfrm>
        </p:spPr>
        <p:txBody>
          <a:bodyPr>
            <a:normAutofit/>
          </a:bodyPr>
          <a:lstStyle/>
          <a:p>
            <a:pPr marL="0" lvl="0" indent="0">
              <a:buNone/>
            </a:pPr>
            <a:r>
              <a:rPr lang="en-US" b="1" u="sng" dirty="0"/>
              <a:t>Parties to Wills:</a:t>
            </a:r>
            <a:endParaRPr lang="en-US" b="1" i="1" dirty="0"/>
          </a:p>
          <a:p>
            <a:pPr marL="0" lvl="0" indent="0">
              <a:buNone/>
            </a:pPr>
            <a:endParaRPr lang="en-US" i="1" dirty="0"/>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6</a:t>
            </a:fld>
            <a:endParaRPr lang="en-US"/>
          </a:p>
        </p:txBody>
      </p:sp>
      <p:graphicFrame>
        <p:nvGraphicFramePr>
          <p:cNvPr id="6" name="Content Placeholder 3">
            <a:extLst>
              <a:ext uri="{FF2B5EF4-FFF2-40B4-BE49-F238E27FC236}">
                <a16:creationId xmlns:a16="http://schemas.microsoft.com/office/drawing/2014/main" id="{8D7D19C8-79C1-47BA-8E89-E3E1AF587274}"/>
              </a:ext>
            </a:extLst>
          </p:cNvPr>
          <p:cNvGraphicFramePr>
            <a:graphicFrameLocks/>
          </p:cNvGraphicFramePr>
          <p:nvPr>
            <p:extLst>
              <p:ext uri="{D42A27DB-BD31-4B8C-83A1-F6EECF244321}">
                <p14:modId xmlns:p14="http://schemas.microsoft.com/office/powerpoint/2010/main" val="2356986289"/>
              </p:ext>
            </p:extLst>
          </p:nvPr>
        </p:nvGraphicFramePr>
        <p:xfrm>
          <a:off x="457200" y="2057401"/>
          <a:ext cx="8229601"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634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458200" cy="1252728"/>
          </a:xfrm>
        </p:spPr>
        <p:txBody>
          <a:bodyPr>
            <a:normAutofit fontScale="90000"/>
          </a:bodyPr>
          <a:lstStyle/>
          <a:p>
            <a:pPr lvl="0"/>
            <a:r>
              <a:rPr lang="en-US" b="1" dirty="0"/>
              <a:t>Corporate Law:</a:t>
            </a:r>
            <a:br>
              <a:rPr lang="en-US" b="1" dirty="0"/>
            </a:br>
            <a:r>
              <a:rPr lang="en-US" b="1" dirty="0"/>
              <a:t>Business Continuity</a:t>
            </a:r>
          </a:p>
        </p:txBody>
      </p:sp>
      <p:sp>
        <p:nvSpPr>
          <p:cNvPr id="3" name="Content Placeholder 2"/>
          <p:cNvSpPr>
            <a:spLocks noGrp="1"/>
          </p:cNvSpPr>
          <p:nvPr>
            <p:ph idx="1"/>
          </p:nvPr>
        </p:nvSpPr>
        <p:spPr>
          <a:xfrm>
            <a:off x="457200" y="1600200"/>
            <a:ext cx="8229600" cy="4724400"/>
          </a:xfrm>
        </p:spPr>
        <p:txBody>
          <a:bodyPr>
            <a:normAutofit/>
          </a:bodyPr>
          <a:lstStyle/>
          <a:p>
            <a:pPr marL="0" lvl="0" indent="0" algn="just">
              <a:buNone/>
            </a:pPr>
            <a:r>
              <a:rPr lang="en-US" b="1" u="sng" dirty="0"/>
              <a:t>Issue:</a:t>
            </a:r>
            <a:r>
              <a:rPr lang="en-US" b="1" dirty="0"/>
              <a:t> </a:t>
            </a:r>
            <a:r>
              <a:rPr lang="en-US" b="1" i="1" dirty="0"/>
              <a:t>Parent owns an LLC or S-Corp as sole owner and dies. Probate requires months before preliminary Letters are issued (rent, paychecks and bills can’t be paid until an Executor is appointed).</a:t>
            </a:r>
          </a:p>
          <a:p>
            <a:pPr marL="0" lvl="0" indent="0">
              <a:buNone/>
            </a:pPr>
            <a:endParaRPr lang="en-US" sz="2800" i="1" dirty="0"/>
          </a:p>
          <a:p>
            <a:pPr>
              <a:buClr>
                <a:schemeClr val="accent6">
                  <a:lumMod val="50000"/>
                </a:schemeClr>
              </a:buClr>
            </a:pPr>
            <a:r>
              <a:rPr lang="en-US" sz="2800" b="1" dirty="0"/>
              <a:t>A Trust may own an LLC and an S-Corp</a:t>
            </a:r>
          </a:p>
          <a:p>
            <a:pPr>
              <a:buClr>
                <a:schemeClr val="accent6">
                  <a:lumMod val="50000"/>
                </a:schemeClr>
              </a:buClr>
            </a:pPr>
            <a:r>
              <a:rPr lang="en-US" sz="2800" b="1" dirty="0"/>
              <a:t>Allows the successor Trustee to immediately access the business checking account.</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60</a:t>
            </a:fld>
            <a:endParaRPr lang="en-US"/>
          </a:p>
        </p:txBody>
      </p:sp>
    </p:spTree>
    <p:extLst>
      <p:ext uri="{BB962C8B-B14F-4D97-AF65-F5344CB8AC3E}">
        <p14:creationId xmlns:p14="http://schemas.microsoft.com/office/powerpoint/2010/main" val="836006756"/>
      </p:ext>
    </p:extLst>
  </p:cSld>
  <p:clrMapOvr>
    <a:masterClrMapping/>
  </p:clrMapOvr>
  <p:transition spd="slow">
    <p:comb/>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458200" cy="1252728"/>
          </a:xfrm>
        </p:spPr>
        <p:txBody>
          <a:bodyPr>
            <a:normAutofit fontScale="90000"/>
          </a:bodyPr>
          <a:lstStyle/>
          <a:p>
            <a:pPr lvl="0"/>
            <a:r>
              <a:rPr lang="en-US" b="1" dirty="0"/>
              <a:t>Elder Law:</a:t>
            </a:r>
            <a:br>
              <a:rPr lang="en-US" b="1" dirty="0"/>
            </a:br>
            <a:r>
              <a:rPr lang="en-US" b="1" dirty="0"/>
              <a:t>Continuing Medicaid Compliance</a:t>
            </a:r>
          </a:p>
        </p:txBody>
      </p:sp>
      <p:sp>
        <p:nvSpPr>
          <p:cNvPr id="3" name="Content Placeholder 2"/>
          <p:cNvSpPr>
            <a:spLocks noGrp="1"/>
          </p:cNvSpPr>
          <p:nvPr>
            <p:ph idx="1"/>
          </p:nvPr>
        </p:nvSpPr>
        <p:spPr>
          <a:xfrm>
            <a:off x="228600" y="1600200"/>
            <a:ext cx="8458200" cy="4724400"/>
          </a:xfrm>
        </p:spPr>
        <p:txBody>
          <a:bodyPr>
            <a:normAutofit/>
          </a:bodyPr>
          <a:lstStyle/>
          <a:p>
            <a:pPr marL="0" lvl="0" indent="0" algn="just">
              <a:buNone/>
            </a:pPr>
            <a:r>
              <a:rPr lang="en-US" b="1" u="sng" dirty="0"/>
              <a:t>Issue:</a:t>
            </a:r>
            <a:r>
              <a:rPr lang="en-US" b="1" dirty="0"/>
              <a:t> </a:t>
            </a:r>
            <a:r>
              <a:rPr lang="en-US" b="1" i="1" dirty="0"/>
              <a:t>My child is disabled and receiving Medicaid and food stamps. If I leave her an outright bequest, she will have too much assets to continue qualifying for the programs.</a:t>
            </a:r>
          </a:p>
          <a:p>
            <a:pPr marL="0" lvl="0" indent="0">
              <a:buNone/>
            </a:pPr>
            <a:endParaRPr lang="en-US" i="1" dirty="0"/>
          </a:p>
          <a:p>
            <a:pPr>
              <a:buClr>
                <a:schemeClr val="accent6">
                  <a:lumMod val="50000"/>
                </a:schemeClr>
              </a:buClr>
            </a:pPr>
            <a:r>
              <a:rPr lang="en-US" sz="2800" b="1" dirty="0"/>
              <a:t>A Special Needs Trust allows the Trustee to pay for the Beneficiary’s needs while maintaining her government program benefits.</a:t>
            </a:r>
          </a:p>
          <a:p>
            <a:pPr>
              <a:buClr>
                <a:schemeClr val="accent6">
                  <a:lumMod val="50000"/>
                </a:schemeClr>
              </a:buClr>
            </a:pPr>
            <a:r>
              <a:rPr lang="en-US" sz="2800" b="1" dirty="0"/>
              <a:t>May also be appropriate for a client who is a personal injury plaintiff.</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61</a:t>
            </a:fld>
            <a:endParaRPr lang="en-US"/>
          </a:p>
        </p:txBody>
      </p:sp>
    </p:spTree>
    <p:extLst>
      <p:ext uri="{BB962C8B-B14F-4D97-AF65-F5344CB8AC3E}">
        <p14:creationId xmlns:p14="http://schemas.microsoft.com/office/powerpoint/2010/main" val="224066417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International Law:</a:t>
            </a:r>
            <a:br>
              <a:rPr lang="en-US" b="1" dirty="0"/>
            </a:br>
            <a:r>
              <a:rPr lang="en-US" b="1" dirty="0"/>
              <a:t>Procedural Shortcuts</a:t>
            </a:r>
          </a:p>
        </p:txBody>
      </p:sp>
      <p:sp>
        <p:nvSpPr>
          <p:cNvPr id="3" name="Content Placeholder 2"/>
          <p:cNvSpPr>
            <a:spLocks noGrp="1"/>
          </p:cNvSpPr>
          <p:nvPr>
            <p:ph idx="1"/>
          </p:nvPr>
        </p:nvSpPr>
        <p:spPr>
          <a:xfrm>
            <a:off x="228600" y="1600200"/>
            <a:ext cx="8458200" cy="4724400"/>
          </a:xfrm>
        </p:spPr>
        <p:txBody>
          <a:bodyPr>
            <a:normAutofit/>
          </a:bodyPr>
          <a:lstStyle/>
          <a:p>
            <a:pPr marL="0" lvl="0" indent="0">
              <a:buNone/>
            </a:pPr>
            <a:r>
              <a:rPr lang="en-US" b="1" u="sng" dirty="0"/>
              <a:t>Issue:</a:t>
            </a:r>
            <a:r>
              <a:rPr lang="en-US" b="1" dirty="0"/>
              <a:t> </a:t>
            </a:r>
            <a:r>
              <a:rPr lang="en-US" b="1" i="1" dirty="0"/>
              <a:t>All of my family members are non-US citizens living outside of the Country and would have a difficult time signing estate waiver in front of a US notary to Probate my estate.</a:t>
            </a:r>
          </a:p>
          <a:p>
            <a:pPr marL="0" lvl="0" indent="0">
              <a:buNone/>
            </a:pPr>
            <a:endParaRPr lang="en-US" i="1" dirty="0"/>
          </a:p>
          <a:p>
            <a:pPr>
              <a:buClr>
                <a:schemeClr val="accent6">
                  <a:lumMod val="50000"/>
                </a:schemeClr>
              </a:buClr>
            </a:pPr>
            <a:r>
              <a:rPr lang="en-US" sz="2800" b="1" dirty="0"/>
              <a:t>A Trust does not require non-citizen Beneficiaries to have their signatures notarized</a:t>
            </a:r>
          </a:p>
          <a:p>
            <a:pPr>
              <a:buClr>
                <a:schemeClr val="accent6">
                  <a:lumMod val="50000"/>
                </a:schemeClr>
              </a:buClr>
            </a:pPr>
            <a:r>
              <a:rPr lang="en-US" sz="2800" b="1" dirty="0"/>
              <a:t>Can also be useful when a financial company will not allow a foreign ITF / TOD beneficiary</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62</a:t>
            </a:fld>
            <a:endParaRPr lang="en-US"/>
          </a:p>
        </p:txBody>
      </p:sp>
    </p:spTree>
    <p:extLst>
      <p:ext uri="{BB962C8B-B14F-4D97-AF65-F5344CB8AC3E}">
        <p14:creationId xmlns:p14="http://schemas.microsoft.com/office/powerpoint/2010/main" val="256925875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Simple Symbiosis: Pursuing the best interests of the client will always be in your best interest.</a:t>
            </a:r>
          </a:p>
        </p:txBody>
      </p:sp>
      <p:sp>
        <p:nvSpPr>
          <p:cNvPr id="3" name="Content Placeholder 2"/>
          <p:cNvSpPr>
            <a:spLocks noGrp="1"/>
          </p:cNvSpPr>
          <p:nvPr>
            <p:ph idx="1"/>
          </p:nvPr>
        </p:nvSpPr>
        <p:spPr/>
        <p:txBody>
          <a:bodyPr>
            <a:normAutofit fontScale="92500" lnSpcReduction="10000"/>
          </a:bodyPr>
          <a:lstStyle/>
          <a:p>
            <a:pPr marL="118872" indent="0" algn="ctr">
              <a:buNone/>
            </a:pPr>
            <a:r>
              <a:rPr lang="en-US" b="1" i="1" dirty="0"/>
              <a:t>Thank You!</a:t>
            </a:r>
          </a:p>
          <a:p>
            <a:pPr marL="118872" indent="0">
              <a:buNone/>
            </a:pPr>
            <a:endParaRPr lang="en-US" b="1" dirty="0"/>
          </a:p>
          <a:p>
            <a:pPr marL="118872" indent="0" algn="ctr">
              <a:buNone/>
            </a:pPr>
            <a:r>
              <a:rPr lang="en-US" sz="2800" b="1" dirty="0"/>
              <a:t>Daniel A. Timins, Esq., CFP</a:t>
            </a:r>
          </a:p>
          <a:p>
            <a:pPr marL="118872" indent="0" algn="ctr">
              <a:buNone/>
            </a:pPr>
            <a:r>
              <a:rPr lang="en-US" sz="2800" b="1" dirty="0"/>
              <a:t>477 Madison Avenue, Suite 240</a:t>
            </a:r>
          </a:p>
          <a:p>
            <a:pPr marL="118872" indent="0" algn="ctr">
              <a:buNone/>
            </a:pPr>
            <a:r>
              <a:rPr lang="en-US" sz="2800" b="1" dirty="0"/>
              <a:t>New York, NY 10022</a:t>
            </a:r>
          </a:p>
          <a:p>
            <a:pPr marL="118872" indent="0" algn="ctr">
              <a:buNone/>
            </a:pPr>
            <a:r>
              <a:rPr lang="en-US" sz="2800" b="1" dirty="0"/>
              <a:t>(212) 683-3560</a:t>
            </a:r>
          </a:p>
          <a:p>
            <a:pPr marL="118872" indent="0" algn="ctr">
              <a:buNone/>
            </a:pPr>
            <a:r>
              <a:rPr lang="en-US" sz="2800" b="1" dirty="0">
                <a:hlinkClick r:id="rId2"/>
              </a:rPr>
              <a:t>dan@timinslaw.com</a:t>
            </a:r>
            <a:endParaRPr lang="en-US" sz="2800" b="1" dirty="0"/>
          </a:p>
          <a:p>
            <a:pPr marL="118872" indent="0" algn="ctr">
              <a:buNone/>
            </a:pPr>
            <a:r>
              <a:rPr lang="en-US" sz="2800" b="1" dirty="0">
                <a:hlinkClick r:id="rId3"/>
              </a:rPr>
              <a:t>www.timinslaw.com</a:t>
            </a:r>
            <a:endParaRPr lang="en-US" sz="2800" b="1" dirty="0"/>
          </a:p>
          <a:p>
            <a:pPr marL="118872" indent="0">
              <a:buNone/>
            </a:pPr>
            <a:endParaRPr lang="en-US" dirty="0"/>
          </a:p>
        </p:txBody>
      </p:sp>
      <p:sp>
        <p:nvSpPr>
          <p:cNvPr id="4" name="Footer Placeholder 3"/>
          <p:cNvSpPr>
            <a:spLocks noGrp="1"/>
          </p:cNvSpPr>
          <p:nvPr>
            <p:ph type="ftr" sz="quarter" idx="11"/>
          </p:nvPr>
        </p:nvSpPr>
        <p:spPr>
          <a:xfrm>
            <a:off x="2362200" y="6045464"/>
            <a:ext cx="5004649" cy="365125"/>
          </a:xfrm>
        </p:spPr>
        <p:txBody>
          <a:bodyPr/>
          <a:lstStyle/>
          <a:p>
            <a:pPr algn="ctr"/>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63</a:t>
            </a:fld>
            <a:endParaRPr lang="en-US"/>
          </a:p>
        </p:txBody>
      </p:sp>
    </p:spTree>
    <p:extLst>
      <p:ext uri="{BB962C8B-B14F-4D97-AF65-F5344CB8AC3E}">
        <p14:creationId xmlns:p14="http://schemas.microsoft.com/office/powerpoint/2010/main" val="21294095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AEFF-C709-4F5B-A541-74709D547E07}"/>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Differences Between Wills &amp; Trusts</a:t>
            </a:r>
          </a:p>
        </p:txBody>
      </p:sp>
      <p:graphicFrame>
        <p:nvGraphicFramePr>
          <p:cNvPr id="4" name="Content Placeholder 3">
            <a:extLst>
              <a:ext uri="{FF2B5EF4-FFF2-40B4-BE49-F238E27FC236}">
                <a16:creationId xmlns:a16="http://schemas.microsoft.com/office/drawing/2014/main" id="{A3C116CA-1C0C-4F9B-9203-1EFC54057815}"/>
              </a:ext>
            </a:extLst>
          </p:cNvPr>
          <p:cNvGraphicFramePr>
            <a:graphicFrameLocks noGrp="1"/>
          </p:cNvGraphicFramePr>
          <p:nvPr>
            <p:ph idx="1"/>
            <p:extLst>
              <p:ext uri="{D42A27DB-BD31-4B8C-83A1-F6EECF244321}">
                <p14:modId xmlns:p14="http://schemas.microsoft.com/office/powerpoint/2010/main" val="3401012734"/>
              </p:ext>
            </p:extLst>
          </p:nvPr>
        </p:nvGraphicFramePr>
        <p:xfrm>
          <a:off x="381000" y="2038350"/>
          <a:ext cx="8211720" cy="3981450"/>
        </p:xfrm>
        <a:graphic>
          <a:graphicData uri="http://schemas.openxmlformats.org/drawingml/2006/table">
            <a:tbl>
              <a:tblPr firstRow="1" bandRow="1">
                <a:tableStyleId>{5C22544A-7EE6-4342-B048-85BDC9FD1C3A}</a:tableStyleId>
              </a:tblPr>
              <a:tblGrid>
                <a:gridCol w="4015700">
                  <a:extLst>
                    <a:ext uri="{9D8B030D-6E8A-4147-A177-3AD203B41FA5}">
                      <a16:colId xmlns:a16="http://schemas.microsoft.com/office/drawing/2014/main" val="3004102535"/>
                    </a:ext>
                  </a:extLst>
                </a:gridCol>
                <a:gridCol w="4196020">
                  <a:extLst>
                    <a:ext uri="{9D8B030D-6E8A-4147-A177-3AD203B41FA5}">
                      <a16:colId xmlns:a16="http://schemas.microsoft.com/office/drawing/2014/main" val="2935764865"/>
                    </a:ext>
                  </a:extLst>
                </a:gridCol>
              </a:tblGrid>
              <a:tr h="460611">
                <a:tc>
                  <a:txBody>
                    <a:bodyPr/>
                    <a:lstStyle/>
                    <a:p>
                      <a:r>
                        <a:rPr lang="en-US" sz="2400" b="1" dirty="0"/>
                        <a:t>Wills</a:t>
                      </a:r>
                    </a:p>
                  </a:txBody>
                  <a:tcPr>
                    <a:solidFill>
                      <a:schemeClr val="accent6">
                        <a:lumMod val="50000"/>
                      </a:schemeClr>
                    </a:solidFill>
                  </a:tcPr>
                </a:tc>
                <a:tc>
                  <a:txBody>
                    <a:bodyPr/>
                    <a:lstStyle/>
                    <a:p>
                      <a:r>
                        <a:rPr lang="en-US" sz="2400" b="1" dirty="0"/>
                        <a:t>Trusts</a:t>
                      </a:r>
                    </a:p>
                  </a:txBody>
                  <a:tcPr>
                    <a:solidFill>
                      <a:schemeClr val="accent6">
                        <a:lumMod val="50000"/>
                      </a:schemeClr>
                    </a:solidFill>
                  </a:tcPr>
                </a:tc>
                <a:extLst>
                  <a:ext uri="{0D108BD9-81ED-4DB2-BD59-A6C34878D82A}">
                    <a16:rowId xmlns:a16="http://schemas.microsoft.com/office/drawing/2014/main" val="1017292983"/>
                  </a:ext>
                </a:extLst>
              </a:tr>
              <a:tr h="3520839">
                <a:tc>
                  <a:txBody>
                    <a:bodyPr/>
                    <a:lstStyle/>
                    <a:p>
                      <a:pPr marL="285750" indent="-285750" algn="l">
                        <a:buFont typeface="Arial" panose="020B0604020202020204" pitchFamily="34" charset="0"/>
                        <a:buChar char="•"/>
                      </a:pPr>
                      <a:r>
                        <a:rPr lang="en-US" b="1" dirty="0">
                          <a:solidFill>
                            <a:schemeClr val="accent5">
                              <a:lumMod val="50000"/>
                            </a:schemeClr>
                          </a:solidFill>
                        </a:rPr>
                        <a:t>Probate is Public</a:t>
                      </a:r>
                    </a:p>
                    <a:p>
                      <a:pPr marL="285750" indent="-285750" algn="l">
                        <a:buFont typeface="Arial" panose="020B0604020202020204" pitchFamily="34" charset="0"/>
                        <a:buChar char="•"/>
                      </a:pPr>
                      <a:r>
                        <a:rPr lang="en-US" b="1" dirty="0">
                          <a:solidFill>
                            <a:schemeClr val="accent5">
                              <a:lumMod val="50000"/>
                            </a:schemeClr>
                          </a:solidFill>
                        </a:rPr>
                        <a:t>Contract with the State</a:t>
                      </a:r>
                    </a:p>
                    <a:p>
                      <a:pPr marL="285750" indent="-285750" algn="l">
                        <a:buFont typeface="Arial" panose="020B0604020202020204" pitchFamily="34" charset="0"/>
                        <a:buChar char="•"/>
                      </a:pPr>
                      <a:r>
                        <a:rPr lang="en-US" b="1" dirty="0">
                          <a:solidFill>
                            <a:schemeClr val="accent5">
                              <a:lumMod val="50000"/>
                            </a:schemeClr>
                          </a:solidFill>
                        </a:rPr>
                        <a:t>Court paperwork and oversight</a:t>
                      </a:r>
                    </a:p>
                    <a:p>
                      <a:pPr marL="285750" indent="-285750" algn="l">
                        <a:buFont typeface="Arial" panose="020B0604020202020204" pitchFamily="34" charset="0"/>
                        <a:buChar char="•"/>
                      </a:pPr>
                      <a:r>
                        <a:rPr lang="en-US" b="1" dirty="0">
                          <a:solidFill>
                            <a:schemeClr val="accent5">
                              <a:lumMod val="50000"/>
                            </a:schemeClr>
                          </a:solidFill>
                        </a:rPr>
                        <a:t>(Tends to be) “Slow”</a:t>
                      </a:r>
                    </a:p>
                    <a:p>
                      <a:pPr marL="285750" indent="-285750" algn="l">
                        <a:buFont typeface="Arial" panose="020B0604020202020204" pitchFamily="34" charset="0"/>
                        <a:buChar char="•"/>
                      </a:pPr>
                      <a:r>
                        <a:rPr lang="en-US" b="1" dirty="0">
                          <a:solidFill>
                            <a:schemeClr val="accent5">
                              <a:lumMod val="50000"/>
                            </a:schemeClr>
                          </a:solidFill>
                        </a:rPr>
                        <a:t>Executor paid larger commission</a:t>
                      </a:r>
                    </a:p>
                    <a:p>
                      <a:pPr marL="285750" indent="-285750" algn="l">
                        <a:buFont typeface="Arial" panose="020B0604020202020204" pitchFamily="34" charset="0"/>
                        <a:buChar char="•"/>
                      </a:pPr>
                      <a:r>
                        <a:rPr lang="en-US" b="1" dirty="0">
                          <a:solidFill>
                            <a:schemeClr val="accent5">
                              <a:lumMod val="50000"/>
                            </a:schemeClr>
                          </a:solidFill>
                        </a:rPr>
                        <a:t>No work required after signing</a:t>
                      </a:r>
                    </a:p>
                    <a:p>
                      <a:pPr marL="0" indent="0" algn="l">
                        <a:buFont typeface="Arial" panose="020B0604020202020204" pitchFamily="34" charset="0"/>
                        <a:buNone/>
                      </a:pPr>
                      <a:endParaRPr lang="en-US" b="1" dirty="0">
                        <a:solidFill>
                          <a:schemeClr val="accent5">
                            <a:lumMod val="50000"/>
                          </a:schemeClr>
                        </a:solidFill>
                      </a:endParaRPr>
                    </a:p>
                    <a:p>
                      <a:pPr marL="0" indent="0" algn="l">
                        <a:buFont typeface="Arial" panose="020B0604020202020204" pitchFamily="34" charset="0"/>
                        <a:buNone/>
                      </a:pPr>
                      <a:endParaRPr lang="en-US" b="1" dirty="0">
                        <a:solidFill>
                          <a:schemeClr val="accent5">
                            <a:lumMod val="50000"/>
                          </a:schemeClr>
                        </a:solidFill>
                      </a:endParaRPr>
                    </a:p>
                    <a:p>
                      <a:pPr marL="0" indent="0" algn="just">
                        <a:buFont typeface="Arial" panose="020B0604020202020204" pitchFamily="34" charset="0"/>
                        <a:buNone/>
                      </a:pPr>
                      <a:r>
                        <a:rPr lang="en-US" sz="2000" b="1" dirty="0">
                          <a:solidFill>
                            <a:schemeClr val="accent5">
                              <a:lumMod val="50000"/>
                            </a:schemeClr>
                          </a:solidFill>
                        </a:rPr>
                        <a:t>You CAN have a Trust in your Will called a “Testamentary Trust”, but the property still goes through the Probate process.</a:t>
                      </a:r>
                    </a:p>
                  </a:txBody>
                  <a:tcPr/>
                </a:tc>
                <a:tc>
                  <a:txBody>
                    <a:bodyPr/>
                    <a:lstStyle/>
                    <a:p>
                      <a:pPr marL="285750" indent="-285750">
                        <a:buFont typeface="Arial" panose="020B0604020202020204" pitchFamily="34" charset="0"/>
                        <a:buChar char="•"/>
                      </a:pPr>
                      <a:r>
                        <a:rPr lang="en-US" b="1" dirty="0">
                          <a:solidFill>
                            <a:schemeClr val="accent5">
                              <a:lumMod val="50000"/>
                            </a:schemeClr>
                          </a:solidFill>
                        </a:rPr>
                        <a:t>Trusts are Private</a:t>
                      </a:r>
                    </a:p>
                    <a:p>
                      <a:pPr marL="285750" indent="-285750">
                        <a:buFont typeface="Arial" panose="020B0604020202020204" pitchFamily="34" charset="0"/>
                        <a:buChar char="•"/>
                      </a:pPr>
                      <a:r>
                        <a:rPr lang="en-US" b="1" dirty="0">
                          <a:solidFill>
                            <a:schemeClr val="accent5">
                              <a:lumMod val="50000"/>
                            </a:schemeClr>
                          </a:solidFill>
                        </a:rPr>
                        <a:t>Contract with Grantor and Trustee</a:t>
                      </a:r>
                    </a:p>
                    <a:p>
                      <a:pPr marL="285750" indent="-285750">
                        <a:buFont typeface="Arial" panose="020B0604020202020204" pitchFamily="34" charset="0"/>
                        <a:buChar char="•"/>
                      </a:pPr>
                      <a:r>
                        <a:rPr lang="en-US" b="1" dirty="0">
                          <a:solidFill>
                            <a:schemeClr val="accent5">
                              <a:lumMod val="50000"/>
                            </a:schemeClr>
                          </a:solidFill>
                        </a:rPr>
                        <a:t>No Court paperwork or oversight</a:t>
                      </a:r>
                    </a:p>
                    <a:p>
                      <a:pPr marL="285750" indent="-285750">
                        <a:buFont typeface="Arial" panose="020B0604020202020204" pitchFamily="34" charset="0"/>
                        <a:buChar char="•"/>
                      </a:pPr>
                      <a:r>
                        <a:rPr lang="en-US" b="1" dirty="0">
                          <a:solidFill>
                            <a:schemeClr val="accent5">
                              <a:lumMod val="50000"/>
                            </a:schemeClr>
                          </a:solidFill>
                        </a:rPr>
                        <a:t>Fast – Your body may still be warm</a:t>
                      </a:r>
                    </a:p>
                    <a:p>
                      <a:pPr marL="285750" indent="-285750" algn="just">
                        <a:buFont typeface="Arial" panose="020B0604020202020204" pitchFamily="34" charset="0"/>
                        <a:buChar char="•"/>
                      </a:pPr>
                      <a:r>
                        <a:rPr lang="en-US" b="1" dirty="0">
                          <a:solidFill>
                            <a:schemeClr val="accent5">
                              <a:lumMod val="50000"/>
                            </a:schemeClr>
                          </a:solidFill>
                        </a:rPr>
                        <a:t>Trustee paid a smaller commission</a:t>
                      </a:r>
                    </a:p>
                    <a:p>
                      <a:pPr marL="285750" indent="-285750">
                        <a:buFont typeface="Arial" panose="020B0604020202020204" pitchFamily="34" charset="0"/>
                        <a:buChar char="•"/>
                      </a:pPr>
                      <a:r>
                        <a:rPr lang="en-US" b="1" dirty="0">
                          <a:solidFill>
                            <a:schemeClr val="accent5">
                              <a:lumMod val="50000"/>
                            </a:schemeClr>
                          </a:solidFill>
                        </a:rPr>
                        <a:t>Still need to update accounts and beneficiary designations</a:t>
                      </a:r>
                    </a:p>
                  </a:txBody>
                  <a:tcPr/>
                </a:tc>
                <a:extLst>
                  <a:ext uri="{0D108BD9-81ED-4DB2-BD59-A6C34878D82A}">
                    <a16:rowId xmlns:a16="http://schemas.microsoft.com/office/drawing/2014/main" val="1353617919"/>
                  </a:ext>
                </a:extLst>
              </a:tr>
            </a:tbl>
          </a:graphicData>
        </a:graphic>
      </p:graphicFrame>
    </p:spTree>
    <p:extLst>
      <p:ext uri="{BB962C8B-B14F-4D97-AF65-F5344CB8AC3E}">
        <p14:creationId xmlns:p14="http://schemas.microsoft.com/office/powerpoint/2010/main" val="32013808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7CDCF-A6B3-41C8-8D29-E5D163377371}"/>
              </a:ext>
            </a:extLst>
          </p:cNvPr>
          <p:cNvSpPr>
            <a:spLocks noGrp="1"/>
          </p:cNvSpPr>
          <p:nvPr>
            <p:ph type="title"/>
          </p:nvPr>
        </p:nvSpPr>
        <p:spPr>
          <a:xfrm>
            <a:off x="551280" y="152400"/>
            <a:ext cx="8041440" cy="1371600"/>
          </a:xfrm>
        </p:spPr>
        <p:txBody>
          <a:bodyPr>
            <a:normAutofit/>
          </a:bodyPr>
          <a:lstStyle/>
          <a:p>
            <a:r>
              <a:rPr lang="en-US" b="1" dirty="0">
                <a:effectLst>
                  <a:outerShdw blurRad="38100" dist="38100" dir="2700000" algn="tl">
                    <a:srgbClr val="000000">
                      <a:alpha val="43137"/>
                    </a:srgbClr>
                  </a:outerShdw>
                </a:effectLst>
              </a:rPr>
              <a:t>Differences Between Executors &amp; Trustees</a:t>
            </a:r>
          </a:p>
        </p:txBody>
      </p:sp>
      <p:graphicFrame>
        <p:nvGraphicFramePr>
          <p:cNvPr id="4" name="Content Placeholder 3">
            <a:extLst>
              <a:ext uri="{FF2B5EF4-FFF2-40B4-BE49-F238E27FC236}">
                <a16:creationId xmlns:a16="http://schemas.microsoft.com/office/drawing/2014/main" id="{42892A22-D5EC-4CA4-95D6-18D8E39CA8B8}"/>
              </a:ext>
            </a:extLst>
          </p:cNvPr>
          <p:cNvGraphicFramePr>
            <a:graphicFrameLocks noGrp="1"/>
          </p:cNvGraphicFramePr>
          <p:nvPr>
            <p:ph idx="1"/>
            <p:extLst>
              <p:ext uri="{D42A27DB-BD31-4B8C-83A1-F6EECF244321}">
                <p14:modId xmlns:p14="http://schemas.microsoft.com/office/powerpoint/2010/main" val="1371136903"/>
              </p:ext>
            </p:extLst>
          </p:nvPr>
        </p:nvGraphicFramePr>
        <p:xfrm>
          <a:off x="342900" y="1676400"/>
          <a:ext cx="8458200" cy="4881518"/>
        </p:xfrm>
        <a:graphic>
          <a:graphicData uri="http://schemas.openxmlformats.org/drawingml/2006/table">
            <a:tbl>
              <a:tblPr firstRow="1" bandRow="1">
                <a:tableStyleId>{5C22544A-7EE6-4342-B048-85BDC9FD1C3A}</a:tableStyleId>
              </a:tblPr>
              <a:tblGrid>
                <a:gridCol w="4648200">
                  <a:extLst>
                    <a:ext uri="{9D8B030D-6E8A-4147-A177-3AD203B41FA5}">
                      <a16:colId xmlns:a16="http://schemas.microsoft.com/office/drawing/2014/main" val="3140572012"/>
                    </a:ext>
                  </a:extLst>
                </a:gridCol>
                <a:gridCol w="3810000">
                  <a:extLst>
                    <a:ext uri="{9D8B030D-6E8A-4147-A177-3AD203B41FA5}">
                      <a16:colId xmlns:a16="http://schemas.microsoft.com/office/drawing/2014/main" val="2967183119"/>
                    </a:ext>
                  </a:extLst>
                </a:gridCol>
              </a:tblGrid>
              <a:tr h="844878">
                <a:tc>
                  <a:txBody>
                    <a:bodyPr/>
                    <a:lstStyle/>
                    <a:p>
                      <a:r>
                        <a:rPr lang="en-US" sz="2400" dirty="0"/>
                        <a:t>Executor – “Steps Into Your Shoes”</a:t>
                      </a:r>
                    </a:p>
                  </a:txBody>
                  <a:tcPr>
                    <a:solidFill>
                      <a:schemeClr val="accent6">
                        <a:lumMod val="50000"/>
                      </a:schemeClr>
                    </a:solidFill>
                  </a:tcPr>
                </a:tc>
                <a:tc>
                  <a:txBody>
                    <a:bodyPr/>
                    <a:lstStyle/>
                    <a:p>
                      <a:r>
                        <a:rPr lang="en-US" sz="2400" dirty="0"/>
                        <a:t>Trustee – “Only Cares About the Money”</a:t>
                      </a:r>
                    </a:p>
                  </a:txBody>
                  <a:tcPr>
                    <a:solidFill>
                      <a:schemeClr val="accent6">
                        <a:lumMod val="50000"/>
                      </a:schemeClr>
                    </a:solidFill>
                  </a:tcPr>
                </a:tc>
                <a:extLst>
                  <a:ext uri="{0D108BD9-81ED-4DB2-BD59-A6C34878D82A}">
                    <a16:rowId xmlns:a16="http://schemas.microsoft.com/office/drawing/2014/main" val="1268087887"/>
                  </a:ext>
                </a:extLst>
              </a:tr>
              <a:tr h="4036640">
                <a:tc>
                  <a:txBody>
                    <a:bodyPr/>
                    <a:lstStyle/>
                    <a:p>
                      <a:pPr marL="285750" indent="-285750">
                        <a:buFont typeface="Arial" panose="020B0604020202020204" pitchFamily="34" charset="0"/>
                        <a:buChar char="•"/>
                      </a:pPr>
                      <a:r>
                        <a:rPr lang="en-US" sz="2100" b="1" dirty="0">
                          <a:solidFill>
                            <a:schemeClr val="accent5">
                              <a:lumMod val="50000"/>
                            </a:schemeClr>
                          </a:solidFill>
                        </a:rPr>
                        <a:t>Hires all helpers</a:t>
                      </a:r>
                    </a:p>
                    <a:p>
                      <a:pPr marL="285750" indent="-285750">
                        <a:buFont typeface="Arial" panose="020B0604020202020204" pitchFamily="34" charset="0"/>
                        <a:buChar char="•"/>
                      </a:pPr>
                      <a:r>
                        <a:rPr lang="en-US" sz="2100" b="1" dirty="0">
                          <a:solidFill>
                            <a:schemeClr val="accent5">
                              <a:lumMod val="50000"/>
                            </a:schemeClr>
                          </a:solidFill>
                        </a:rPr>
                        <a:t>Collects all assets</a:t>
                      </a:r>
                    </a:p>
                    <a:p>
                      <a:pPr marL="285750" indent="-285750">
                        <a:buFont typeface="Arial" panose="020B0604020202020204" pitchFamily="34" charset="0"/>
                        <a:buChar char="•"/>
                      </a:pPr>
                      <a:r>
                        <a:rPr lang="en-US" sz="2100" b="1" dirty="0">
                          <a:solidFill>
                            <a:schemeClr val="accent5">
                              <a:lumMod val="50000"/>
                            </a:schemeClr>
                          </a:solidFill>
                        </a:rPr>
                        <a:t>Pays all Creditors</a:t>
                      </a:r>
                    </a:p>
                    <a:p>
                      <a:pPr marL="285750" indent="-285750">
                        <a:buFont typeface="Arial" panose="020B0604020202020204" pitchFamily="34" charset="0"/>
                        <a:buChar char="•"/>
                      </a:pPr>
                      <a:r>
                        <a:rPr lang="en-US" sz="2100" b="1" dirty="0">
                          <a:solidFill>
                            <a:schemeClr val="accent5">
                              <a:lumMod val="50000"/>
                            </a:schemeClr>
                          </a:solidFill>
                        </a:rPr>
                        <a:t>Signs final tax returns</a:t>
                      </a:r>
                    </a:p>
                    <a:p>
                      <a:pPr marL="285750" indent="-285750">
                        <a:buFont typeface="Arial" panose="020B0604020202020204" pitchFamily="34" charset="0"/>
                        <a:buChar char="•"/>
                      </a:pPr>
                      <a:r>
                        <a:rPr lang="en-US" sz="2100" b="1" dirty="0">
                          <a:solidFill>
                            <a:schemeClr val="accent5">
                              <a:lumMod val="50000"/>
                            </a:schemeClr>
                          </a:solidFill>
                        </a:rPr>
                        <a:t>Can get health records</a:t>
                      </a:r>
                    </a:p>
                    <a:p>
                      <a:pPr marL="285750" indent="-285750">
                        <a:buFont typeface="Arial" panose="020B0604020202020204" pitchFamily="34" charset="0"/>
                        <a:buChar char="•"/>
                      </a:pPr>
                      <a:r>
                        <a:rPr lang="en-US" sz="2100" b="1" dirty="0">
                          <a:solidFill>
                            <a:schemeClr val="accent5">
                              <a:lumMod val="50000"/>
                            </a:schemeClr>
                          </a:solidFill>
                        </a:rPr>
                        <a:t>Can get past financial records</a:t>
                      </a:r>
                    </a:p>
                    <a:p>
                      <a:pPr marL="285750" indent="-285750">
                        <a:buFont typeface="Arial" panose="020B0604020202020204" pitchFamily="34" charset="0"/>
                        <a:buChar char="•"/>
                      </a:pPr>
                      <a:r>
                        <a:rPr lang="en-US" sz="2100" b="1" dirty="0">
                          <a:solidFill>
                            <a:schemeClr val="accent5">
                              <a:lumMod val="50000"/>
                            </a:schemeClr>
                          </a:solidFill>
                        </a:rPr>
                        <a:t>Can initiate or defend lawsuits</a:t>
                      </a:r>
                    </a:p>
                    <a:p>
                      <a:pPr marL="285750" indent="-285750">
                        <a:buFont typeface="Arial" panose="020B0604020202020204" pitchFamily="34" charset="0"/>
                        <a:buChar char="•"/>
                      </a:pPr>
                      <a:r>
                        <a:rPr lang="en-US" sz="2100" b="1" dirty="0">
                          <a:solidFill>
                            <a:schemeClr val="accent5">
                              <a:lumMod val="50000"/>
                            </a:schemeClr>
                          </a:solidFill>
                        </a:rPr>
                        <a:t>Pays money to beneficiaries</a:t>
                      </a:r>
                    </a:p>
                    <a:p>
                      <a:pPr marL="285750" indent="-285750">
                        <a:buFont typeface="Arial" panose="020B0604020202020204" pitchFamily="34" charset="0"/>
                        <a:buChar char="•"/>
                      </a:pPr>
                      <a:r>
                        <a:rPr lang="en-US" sz="2100" b="1" dirty="0">
                          <a:solidFill>
                            <a:schemeClr val="accent5">
                              <a:lumMod val="50000"/>
                            </a:schemeClr>
                          </a:solidFill>
                        </a:rPr>
                        <a:t>Distributes / sells personal property</a:t>
                      </a:r>
                    </a:p>
                    <a:p>
                      <a:pPr marL="285750" indent="-285750">
                        <a:buFont typeface="Arial" panose="020B0604020202020204" pitchFamily="34" charset="0"/>
                        <a:buChar char="•"/>
                      </a:pPr>
                      <a:r>
                        <a:rPr lang="en-US" sz="2100" b="1" dirty="0">
                          <a:solidFill>
                            <a:schemeClr val="accent5">
                              <a:lumMod val="50000"/>
                            </a:schemeClr>
                          </a:solidFill>
                        </a:rPr>
                        <a:t>Cleans out the closets</a:t>
                      </a:r>
                    </a:p>
                    <a:p>
                      <a:pPr marL="285750" indent="-285750">
                        <a:buFont typeface="Arial" panose="020B0604020202020204" pitchFamily="34" charset="0"/>
                        <a:buChar char="•"/>
                      </a:pPr>
                      <a:r>
                        <a:rPr lang="en-US" sz="2100" b="1" dirty="0">
                          <a:solidFill>
                            <a:schemeClr val="accent5">
                              <a:lumMod val="50000"/>
                            </a:schemeClr>
                          </a:solidFill>
                        </a:rPr>
                        <a:t>Can help with non-Probate assets</a:t>
                      </a:r>
                    </a:p>
                  </a:txBody>
                  <a:tcPr/>
                </a:tc>
                <a:tc>
                  <a:txBody>
                    <a:bodyPr/>
                    <a:lstStyle/>
                    <a:p>
                      <a:pPr marL="285750" indent="-285750">
                        <a:buFont typeface="Arial" panose="020B0604020202020204" pitchFamily="34" charset="0"/>
                        <a:buChar char="•"/>
                      </a:pPr>
                      <a:r>
                        <a:rPr lang="en-US" sz="2000" b="1" dirty="0">
                          <a:solidFill>
                            <a:schemeClr val="accent5">
                              <a:lumMod val="50000"/>
                            </a:schemeClr>
                          </a:solidFill>
                        </a:rPr>
                        <a:t>Invests funds held in trust</a:t>
                      </a:r>
                    </a:p>
                    <a:p>
                      <a:pPr marL="285750" indent="-285750">
                        <a:buFont typeface="Arial" panose="020B0604020202020204" pitchFamily="34" charset="0"/>
                        <a:buChar char="•"/>
                      </a:pPr>
                      <a:r>
                        <a:rPr lang="en-US" sz="2000" b="1" dirty="0">
                          <a:solidFill>
                            <a:schemeClr val="accent5">
                              <a:lumMod val="50000"/>
                            </a:schemeClr>
                          </a:solidFill>
                        </a:rPr>
                        <a:t>Pays and distributes funds in trust</a:t>
                      </a:r>
                    </a:p>
                    <a:p>
                      <a:pPr marL="285750" indent="-285750">
                        <a:buFont typeface="Arial" panose="020B0604020202020204" pitchFamily="34" charset="0"/>
                        <a:buChar char="•"/>
                      </a:pPr>
                      <a:r>
                        <a:rPr lang="en-US" sz="2000" b="1" dirty="0">
                          <a:solidFill>
                            <a:schemeClr val="accent5">
                              <a:lumMod val="50000"/>
                            </a:schemeClr>
                          </a:solidFill>
                        </a:rPr>
                        <a:t>Pays taxes on funds in trust</a:t>
                      </a:r>
                    </a:p>
                  </a:txBody>
                  <a:tcPr/>
                </a:tc>
                <a:extLst>
                  <a:ext uri="{0D108BD9-81ED-4DB2-BD59-A6C34878D82A}">
                    <a16:rowId xmlns:a16="http://schemas.microsoft.com/office/drawing/2014/main" val="3674298490"/>
                  </a:ext>
                </a:extLst>
              </a:tr>
            </a:tbl>
          </a:graphicData>
        </a:graphic>
      </p:graphicFrame>
    </p:spTree>
    <p:extLst>
      <p:ext uri="{BB962C8B-B14F-4D97-AF65-F5344CB8AC3E}">
        <p14:creationId xmlns:p14="http://schemas.microsoft.com/office/powerpoint/2010/main" val="41374004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When are they Effective: </a:t>
            </a:r>
            <a:br>
              <a:rPr lang="en-US" b="1" dirty="0"/>
            </a:br>
            <a:r>
              <a:rPr lang="en-US" b="1" dirty="0"/>
              <a:t>Living Trusts</a:t>
            </a:r>
          </a:p>
        </p:txBody>
      </p:sp>
      <p:sp>
        <p:nvSpPr>
          <p:cNvPr id="3" name="Content Placeholder 2"/>
          <p:cNvSpPr>
            <a:spLocks noGrp="1"/>
          </p:cNvSpPr>
          <p:nvPr>
            <p:ph idx="1"/>
          </p:nvPr>
        </p:nvSpPr>
        <p:spPr>
          <a:xfrm>
            <a:off x="381000" y="2209800"/>
            <a:ext cx="8305800" cy="3673476"/>
          </a:xfrm>
        </p:spPr>
        <p:txBody>
          <a:bodyPr>
            <a:normAutofit/>
          </a:bodyPr>
          <a:lstStyle/>
          <a:p>
            <a:pPr marL="118872" indent="0">
              <a:buClr>
                <a:schemeClr val="accent6">
                  <a:lumMod val="50000"/>
                </a:schemeClr>
              </a:buClr>
              <a:buNone/>
            </a:pPr>
            <a:r>
              <a:rPr lang="en-US" sz="2400" b="1" dirty="0"/>
              <a:t>Trusts (“Inter </a:t>
            </a:r>
            <a:r>
              <a:rPr lang="en-US" sz="2400" b="1" dirty="0" err="1"/>
              <a:t>Vivos</a:t>
            </a:r>
            <a:r>
              <a:rPr lang="en-US" sz="2400" b="1" dirty="0"/>
              <a:t>”): </a:t>
            </a:r>
          </a:p>
          <a:p>
            <a:pPr>
              <a:buClr>
                <a:schemeClr val="accent6">
                  <a:lumMod val="50000"/>
                </a:schemeClr>
              </a:buClr>
            </a:pPr>
            <a:r>
              <a:rPr lang="en-US" sz="2400" b="1" dirty="0"/>
              <a:t>Can be in existence immediately after signing</a:t>
            </a:r>
          </a:p>
          <a:p>
            <a:pPr lvl="1">
              <a:buClr>
                <a:schemeClr val="accent6">
                  <a:lumMod val="50000"/>
                </a:schemeClr>
              </a:buClr>
            </a:pPr>
            <a:r>
              <a:rPr lang="en-US" sz="2400" b="1" dirty="0"/>
              <a:t>Often created to initially benefit Settlor</a:t>
            </a:r>
          </a:p>
          <a:p>
            <a:pPr>
              <a:buClr>
                <a:schemeClr val="accent6">
                  <a:lumMod val="50000"/>
                </a:schemeClr>
              </a:buClr>
            </a:pPr>
            <a:r>
              <a:rPr lang="en-US" sz="2400" b="1" dirty="0"/>
              <a:t>Must remember to fund them to be effective</a:t>
            </a:r>
          </a:p>
          <a:p>
            <a:pPr>
              <a:buClr>
                <a:schemeClr val="accent6">
                  <a:lumMod val="50000"/>
                </a:schemeClr>
              </a:buClr>
            </a:pPr>
            <a:r>
              <a:rPr lang="en-US" sz="2400" b="1" dirty="0"/>
              <a:t>Can remain in existence for centuries in some states</a:t>
            </a:r>
          </a:p>
          <a:p>
            <a:pPr marL="118872" indent="0">
              <a:buClr>
                <a:schemeClr val="accent6">
                  <a:lumMod val="50000"/>
                </a:schemeClr>
              </a:buClr>
              <a:buNone/>
            </a:pPr>
            <a:endParaRPr lang="en-US" dirty="0"/>
          </a:p>
        </p:txBody>
      </p:sp>
      <p:sp>
        <p:nvSpPr>
          <p:cNvPr id="4" name="Footer Placeholder 3"/>
          <p:cNvSpPr>
            <a:spLocks noGrp="1"/>
          </p:cNvSpPr>
          <p:nvPr>
            <p:ph type="ftr" sz="quarter" idx="11"/>
          </p:nvPr>
        </p:nvSpPr>
        <p:spPr>
          <a:xfrm>
            <a:off x="2667000" y="6356350"/>
            <a:ext cx="3733800" cy="365125"/>
          </a:xfrm>
        </p:spPr>
        <p:txBody>
          <a:bodyPr/>
          <a:lstStyle/>
          <a:p>
            <a:r>
              <a:rPr lang="en-US" dirty="0"/>
              <a:t>Lawline CLE: Trusts: Intermediate Estate Planning Issues </a:t>
            </a:r>
          </a:p>
        </p:txBody>
      </p:sp>
      <p:sp>
        <p:nvSpPr>
          <p:cNvPr id="5" name="Slide Number Placeholder 4"/>
          <p:cNvSpPr>
            <a:spLocks noGrp="1"/>
          </p:cNvSpPr>
          <p:nvPr>
            <p:ph type="sldNum" sz="quarter" idx="12"/>
          </p:nvPr>
        </p:nvSpPr>
        <p:spPr/>
        <p:txBody>
          <a:bodyPr/>
          <a:lstStyle/>
          <a:p>
            <a:fld id="{12592391-BE28-40DC-B41F-F7B2CE4C2358}" type="slidenum">
              <a:rPr lang="en-US" smtClean="0"/>
              <a:t>9</a:t>
            </a:fld>
            <a:endParaRPr lang="en-US"/>
          </a:p>
        </p:txBody>
      </p:sp>
    </p:spTree>
    <p:extLst>
      <p:ext uri="{BB962C8B-B14F-4D97-AF65-F5344CB8AC3E}">
        <p14:creationId xmlns:p14="http://schemas.microsoft.com/office/powerpoint/2010/main" val="13918763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1503</TotalTime>
  <Words>4542</Words>
  <Application>Microsoft Office PowerPoint</Application>
  <PresentationFormat>On-screen Show (4:3)</PresentationFormat>
  <Paragraphs>647</Paragraphs>
  <Slides>63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Bodoni MT</vt:lpstr>
      <vt:lpstr>Calibri</vt:lpstr>
      <vt:lpstr>Calisto MT</vt:lpstr>
      <vt:lpstr>Times New Roman</vt:lpstr>
      <vt:lpstr>Wingdings</vt:lpstr>
      <vt:lpstr>Wingdings 2</vt:lpstr>
      <vt:lpstr>Slate</vt:lpstr>
      <vt:lpstr>New York Public Library: Science, Industry &amp; Business Library  All About Trust(s)!! </vt:lpstr>
      <vt:lpstr>Disclaimer</vt:lpstr>
      <vt:lpstr>What We Are Talking About Today?</vt:lpstr>
      <vt:lpstr>I. Differences Between Probate and Trust Administration</vt:lpstr>
      <vt:lpstr>Wills v. Trusts: Contractual Differences</vt:lpstr>
      <vt:lpstr>Wills v. Trusts: Contractual Differences</vt:lpstr>
      <vt:lpstr>Differences Between Wills &amp; Trusts</vt:lpstr>
      <vt:lpstr>Differences Between Executors &amp; Trustees</vt:lpstr>
      <vt:lpstr>When are they Effective:  Living Trusts</vt:lpstr>
      <vt:lpstr>When are they Effective: Wills</vt:lpstr>
      <vt:lpstr>Post-Mortem Waiting Period</vt:lpstr>
      <vt:lpstr>Post-Mortem Costs</vt:lpstr>
      <vt:lpstr>Publicity v. Privacy</vt:lpstr>
      <vt:lpstr>Beneficiary Creditor Protection</vt:lpstr>
      <vt:lpstr>Trusts Avoid Ancillary Probate</vt:lpstr>
      <vt:lpstr>Avoids Some International Issues Related to Probate</vt:lpstr>
      <vt:lpstr>Limited International Treaties: Wills Favored Over Trusts</vt:lpstr>
      <vt:lpstr>Funding v. Doing Nothing</vt:lpstr>
      <vt:lpstr>II. Why Trusts Instead of other Operation of Law Transfers?</vt:lpstr>
      <vt:lpstr>III. Parties to Trusts</vt:lpstr>
      <vt:lpstr>Settlor / Grantor / Creator</vt:lpstr>
      <vt:lpstr>Trustee</vt:lpstr>
      <vt:lpstr>Trustee</vt:lpstr>
      <vt:lpstr>Beneficiaries</vt:lpstr>
      <vt:lpstr>Can I Be All Three Parties to a Trust?</vt:lpstr>
      <vt:lpstr>Extra Credit! “Make Plenty Copies of the Trust”</vt:lpstr>
      <vt:lpstr>IV. Trust Progression &amp; Timeframes / Temporal Periods</vt:lpstr>
      <vt:lpstr>1. Creating &amp; Executing</vt:lpstr>
      <vt:lpstr>2. Funding the Trust</vt:lpstr>
      <vt:lpstr>3. Initial Beneficiaries</vt:lpstr>
      <vt:lpstr>4. Future Beneficiaries</vt:lpstr>
      <vt:lpstr>5. Ultimate Distribution &amp; Dissolution</vt:lpstr>
      <vt:lpstr>V. Control from the Grave</vt:lpstr>
      <vt:lpstr>Prior to a Beneficiary’s Adulthood</vt:lpstr>
      <vt:lpstr>Tranches / Gradual Distributions</vt:lpstr>
      <vt:lpstr>Spendthrift</vt:lpstr>
      <vt:lpstr>Substance Abuse / Gambling</vt:lpstr>
      <vt:lpstr>Anything!</vt:lpstr>
      <vt:lpstr>VI. Types of Trusts</vt:lpstr>
      <vt:lpstr>Testamentary Trusts v.  Inter Vivos Trusts</vt:lpstr>
      <vt:lpstr>Revocable v. Irrevocable Trusts: Who can amend them?</vt:lpstr>
      <vt:lpstr>Revocable Trusts: Benefits</vt:lpstr>
      <vt:lpstr>Revocable Trusts: Parties</vt:lpstr>
      <vt:lpstr>Irrevocable Trusts: Benefits</vt:lpstr>
      <vt:lpstr>Irrevocable Trusts: Parties</vt:lpstr>
      <vt:lpstr>1. Estate Tax Savings</vt:lpstr>
      <vt:lpstr>2. Grantor Creditor Protection – “Asset Protection Trusts”</vt:lpstr>
      <vt:lpstr>3. Government Programs</vt:lpstr>
      <vt:lpstr>Income Tax Treatment</vt:lpstr>
      <vt:lpstr>VII. Funding Trusts</vt:lpstr>
      <vt:lpstr>What info is the Financial Institution Entitled to?</vt:lpstr>
      <vt:lpstr>Funding Trusts with Current Assets</vt:lpstr>
      <vt:lpstr>Funding Trusts with Future Assets</vt:lpstr>
      <vt:lpstr>Life Insurance</vt:lpstr>
      <vt:lpstr>VIII. Handling Beneficiary Designation Forms</vt:lpstr>
      <vt:lpstr>Inter Vivos Trusts Beneficiary Forms</vt:lpstr>
      <vt:lpstr>Testamentary Trust Beneficiary Forms</vt:lpstr>
      <vt:lpstr>IX. Times to Use Trusts</vt:lpstr>
      <vt:lpstr>Family Law: Life Insurance for Minors</vt:lpstr>
      <vt:lpstr>Corporate Law: Business Continuity</vt:lpstr>
      <vt:lpstr>Elder Law: Continuing Medicaid Compliance</vt:lpstr>
      <vt:lpstr>International Law: Procedural Shortcuts</vt:lpstr>
      <vt:lpstr>Simple Symbiosis: Pursuing the best interests of the client will always be in your best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Gissel</cp:lastModifiedBy>
  <cp:revision>146</cp:revision>
  <dcterms:created xsi:type="dcterms:W3CDTF">2017-05-19T21:19:57Z</dcterms:created>
  <dcterms:modified xsi:type="dcterms:W3CDTF">2019-07-25T20:20:50Z</dcterms:modified>
</cp:coreProperties>
</file>